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61" r:id="rId6"/>
    <p:sldId id="263" r:id="rId7"/>
    <p:sldId id="270" r:id="rId8"/>
    <p:sldId id="260" r:id="rId9"/>
    <p:sldId id="275" r:id="rId10"/>
    <p:sldId id="271" r:id="rId11"/>
    <p:sldId id="274" r:id="rId12"/>
    <p:sldId id="264" r:id="rId13"/>
    <p:sldId id="265" r:id="rId14"/>
    <p:sldId id="266" r:id="rId15"/>
    <p:sldId id="273" r:id="rId16"/>
    <p:sldId id="267" r:id="rId17"/>
    <p:sldId id="269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31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956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907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854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567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296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3948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20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633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212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33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978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1CB0D-63B6-49AD-B101-FA5E19CBAA53}" type="datetimeFigureOut">
              <a:rPr lang="hu-HU" smtClean="0"/>
              <a:t>2016. 11. 10.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81EF9-F301-4A4A-9665-80CDC3A245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727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359614" y="392898"/>
            <a:ext cx="9144000" cy="2387600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002060"/>
                </a:solidFill>
              </a:rPr>
              <a:t>Hatnak-e a tanári bérek a tanulói teljesítményekre az európai országokban a PISA adatok alapján? </a:t>
            </a:r>
            <a:endParaRPr lang="hu-HU" sz="32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Varga Júlia</a:t>
            </a:r>
          </a:p>
          <a:p>
            <a:r>
              <a:rPr lang="hu-HU" sz="2000" dirty="0" smtClean="0"/>
              <a:t>MTA KRTK KTI</a:t>
            </a:r>
          </a:p>
          <a:p>
            <a:endParaRPr lang="hu-HU" sz="2000" dirty="0"/>
          </a:p>
          <a:p>
            <a:r>
              <a:rPr lang="hu-HU" sz="2000" dirty="0" smtClean="0"/>
              <a:t>Szirák, 2016.11.11.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57380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1268" y="285009"/>
            <a:ext cx="10712532" cy="807522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002060"/>
                </a:solidFill>
              </a:rPr>
              <a:t>Változók</a:t>
            </a:r>
            <a:endParaRPr lang="hu-HU" sz="3200" b="1" dirty="0">
              <a:solidFill>
                <a:srgbClr val="00206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3771" y="1246910"/>
            <a:ext cx="10570029" cy="48944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400" i="1" dirty="0" smtClean="0">
                <a:solidFill>
                  <a:srgbClr val="002060"/>
                </a:solidFill>
              </a:rPr>
              <a:t>Egyéni szintű</a:t>
            </a:r>
            <a:r>
              <a:rPr lang="hu-HU" sz="2400" dirty="0" smtClean="0"/>
              <a:t>:</a:t>
            </a:r>
          </a:p>
          <a:p>
            <a:pPr marL="0" indent="0">
              <a:buNone/>
            </a:pPr>
            <a:r>
              <a:rPr lang="hu-HU" sz="2000" dirty="0" smtClean="0"/>
              <a:t>nem; életkor; a tanuló bevándorló; szülő(k) bevándorló(k); anya iskolai végzettsége; apa iskolai végzettsége (kategóriák)</a:t>
            </a:r>
          </a:p>
          <a:p>
            <a:endParaRPr lang="hu-HU" sz="2400" dirty="0"/>
          </a:p>
          <a:p>
            <a:pPr marL="0" indent="0">
              <a:buNone/>
            </a:pPr>
            <a:r>
              <a:rPr lang="hu-HU" sz="2400" i="1" dirty="0" smtClean="0">
                <a:solidFill>
                  <a:srgbClr val="002060"/>
                </a:solidFill>
              </a:rPr>
              <a:t>Iskolai szintű </a:t>
            </a:r>
            <a:r>
              <a:rPr lang="hu-HU" sz="2400" dirty="0" smtClean="0"/>
              <a:t>– (a tanári iskolák közti szelekcióját leíró változók):</a:t>
            </a:r>
          </a:p>
          <a:p>
            <a:pPr marL="0" indent="0">
              <a:buNone/>
            </a:pPr>
            <a:r>
              <a:rPr lang="hu-HU" sz="2000" dirty="0" smtClean="0"/>
              <a:t>Magániskola; megfelelően képesített tanárok aránya; tanárhiány van az iskolában (igen/nem);az  iskola településtípusa (kategóriák); az iskola felelős a tanárok felvételéért/elbocsájtásáért; az iskola felelős a tanárok bérmeghatározásáért; bevándorló tanulók aránya az iskolában; lánytanulók aránya az iskolában</a:t>
            </a:r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400" i="1" dirty="0" smtClean="0">
                <a:solidFill>
                  <a:srgbClr val="002060"/>
                </a:solidFill>
              </a:rPr>
              <a:t>Ország szintű</a:t>
            </a:r>
            <a:r>
              <a:rPr lang="hu-HU" sz="2400" dirty="0" smtClean="0"/>
              <a:t>: </a:t>
            </a:r>
          </a:p>
          <a:p>
            <a:pPr marL="0" indent="0">
              <a:buNone/>
            </a:pPr>
            <a:r>
              <a:rPr lang="hu-HU" sz="2000" dirty="0" smtClean="0"/>
              <a:t>kezdő bér az 1 főre jutó GDP arányában; bérnövekedés kezdőtől  </a:t>
            </a:r>
            <a:r>
              <a:rPr lang="hu-HU" sz="2000" dirty="0"/>
              <a:t>15 év gyakorlati </a:t>
            </a:r>
            <a:r>
              <a:rPr lang="hu-HU" sz="2000" dirty="0" smtClean="0"/>
              <a:t>évig; bérnövekedés 15. gyakorlati évtől maximumig; </a:t>
            </a:r>
            <a:r>
              <a:rPr lang="hu-HU" sz="2000" dirty="0"/>
              <a:t>a maximum bér eléréséhez szükséges évek </a:t>
            </a:r>
            <a:r>
              <a:rPr lang="hu-HU" sz="2000" dirty="0" smtClean="0"/>
              <a:t>száma; 1 főre jutó GDP (szint US dollár PPP); CEE ország (igen/nem</a:t>
            </a:r>
            <a:r>
              <a:rPr lang="hu-HU" sz="2400" dirty="0" smtClean="0"/>
              <a:t>)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0326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  <a:t>Eredmények – </a:t>
            </a: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matematika</a:t>
            </a:r>
            <a: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hu-H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848271"/>
              </p:ext>
            </p:extLst>
          </p:nvPr>
        </p:nvGraphicFramePr>
        <p:xfrm>
          <a:off x="3455720" y="955497"/>
          <a:ext cx="4215740" cy="5659063"/>
        </p:xfrm>
        <a:graphic>
          <a:graphicData uri="http://schemas.openxmlformats.org/drawingml/2006/table">
            <a:tbl>
              <a:tblPr firstRow="1" firstCol="1" bandRow="1"/>
              <a:tblGrid>
                <a:gridCol w="1045609"/>
                <a:gridCol w="98199"/>
                <a:gridCol w="488148"/>
                <a:gridCol w="487654"/>
                <a:gridCol w="560411"/>
                <a:gridCol w="487654"/>
                <a:gridCol w="487654"/>
                <a:gridCol w="560411"/>
              </a:tblGrid>
              <a:tr h="73574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Pooled sample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Random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Two –Step Method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Pooled sample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Random Effect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Two –Step Method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300" b="1" i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Country/Year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300" b="1" i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Country/Year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49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 level variables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Gender (Male)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11.77*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(1.266)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11.27*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(1.190)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16.06*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(2.096)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14.94*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(1.529)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18.13*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(1.916)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16.28*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(1.257)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16.82*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(2.419)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14.87*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(1.777)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 immigrant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-36.98*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(7.155)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-38.61*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(8.306)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-35.35*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7.054)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-38.10*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(8.248)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One or both parents immigrant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-13.85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(5.491)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-11.51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(6.070)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-14.85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(6.936)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-11.51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(6.012)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Mother’s educational attainment upper secondary (ISCED 3/4)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29.03*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(2.518)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24.77*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(1.872)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27.09*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(2.532)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23.85*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(1.901)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Mother’s educational attainment tertiary (ISCED 5/6)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43.87*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(3.531)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39.03*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(3.296)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41.53*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(3.844)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36.85*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(3.391)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Father’s educational attainment upper secondary (ISCED 3/4)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24.33*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(1.608)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20.83*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(1.542)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23.65*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1.872)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20.61*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(1.537)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Father’s educational attainment tertiary (ISCED 5/6)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44.05*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(2.862)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39.26*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(3.728)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41.99*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(3.117)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37.60*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(3.546)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School-level variables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Private school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13.16**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3.790)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12.96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(5.426)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 of fully certified teachers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15.20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6.734)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6.83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(7.569)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 shortage at school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-5.96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(2.208)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-4.31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(2.474)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in small town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12.90*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(3.416)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9.33**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(3.132)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in town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20.01*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(5.146)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15.34*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(4.170)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in city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21.55*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(4.285)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17.12*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(3.941)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in large city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21.60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(9.096)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21.49**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(7.083)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has responsibility in determining salaries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-0.72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(2.420)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(3.808)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School has responsibility in hiring/firing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(2.893)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(3.357)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 of immigrant students at school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-79.84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(44.18)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-22.72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(39.563)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 of girls at school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36.57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(16.81)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27.99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(9.349)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Country-level  variables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300" b="1" i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300" b="1" i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Proportion of women teachers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(0.323)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(0.927)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(0.257)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-0.23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(0.341)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(0.448)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(0.348)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GDP per capita in equivalent US dollars (using PPP)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Starting salary as proportion of GDP per capita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49.23*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(11.067)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34.09**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(12.257)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36.14*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(9.62)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49.39*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(13.016)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39.34**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(13.172)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38.61**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(12.753)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Years to top salary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(0.256)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0.27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(1.113)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(0.216)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-0.81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(0.292)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(0.269)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-0.70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(0.282)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Growth of salaries from starting to 15th year of experience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45.59*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(10.334)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14.24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(23.665)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28.07***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(10.800)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32.26***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(11.011)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16.34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(14.642)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36.51***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(14.491)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Growth of salaries from 15th year of experience to top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63.62*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(17.111)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(27.092)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(0.516)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60.04*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(16.221)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33.06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(13.727)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(0.701)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CEE country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32.84**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(9.572)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-9.72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(22.300)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11.110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(8.091)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41.17**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(12.275)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31.53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(12.666)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36.20*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(10.23)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2006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-11.67**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(3.375)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-2.01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(3.563)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-10.30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(4.357)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-11.42***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(4.422)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2009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-16.92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(6.744)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1.09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(8.468)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-13.31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(9.619)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-21.15***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(7.966)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2012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-17.84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(8.870)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3.44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(12.304)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-19.47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10.787)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-27.10***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(10.400)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-41.96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(72.426)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169.93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(106.712)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-56.48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(31.732)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-53.35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(85.640)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47.45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(71.542)</a:t>
                      </a:r>
                      <a:endParaRPr lang="hu-HU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-74.45</a:t>
                      </a:r>
                      <a:endParaRPr lang="hu-HU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3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45.373)</a:t>
                      </a:r>
                      <a:endParaRPr lang="hu-HU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5" marR="136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77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  <a:t>Eredmények – </a:t>
            </a: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matematika</a:t>
            </a:r>
            <a: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sz="2800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hu-H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311782"/>
              </p:ext>
            </p:extLst>
          </p:nvPr>
        </p:nvGraphicFramePr>
        <p:xfrm>
          <a:off x="513708" y="976043"/>
          <a:ext cx="9370031" cy="5771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6095"/>
                <a:gridCol w="1251921"/>
                <a:gridCol w="1089391"/>
                <a:gridCol w="1251921"/>
                <a:gridCol w="1089391"/>
                <a:gridCol w="1089391"/>
                <a:gridCol w="1251921"/>
              </a:tblGrid>
              <a:tr h="575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 és ország szintű</a:t>
                      </a:r>
                      <a:r>
                        <a:rPr lang="hu-HU" sz="1400" b="1" i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változók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Egyéni, iskolai szintű és ország szintű változók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sz="14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5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Ország szintű változók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hu-HU" sz="1400" b="1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Pooled</a:t>
                      </a:r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OLS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Panel Random </a:t>
                      </a:r>
                      <a:r>
                        <a:rPr lang="hu-HU" sz="1400" b="1" i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Effect</a:t>
                      </a:r>
                      <a:endParaRPr lang="hu-HU" sz="14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400" b="1" i="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nd</a:t>
                      </a: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step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hu-HU" sz="1400" b="1" i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Pooled</a:t>
                      </a:r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OLS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400" b="1" i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Panel Random </a:t>
                      </a:r>
                      <a:r>
                        <a:rPr lang="hu-HU" sz="1400" b="1" i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Effect</a:t>
                      </a:r>
                      <a:endParaRPr lang="hu-HU" sz="14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GB" sz="1400" b="1" i="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nd</a:t>
                      </a: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step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Nők aránya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tanárok között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-0.24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(0.323)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(0.927)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-0.26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(0.257)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(0.341)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(0.448)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-0.45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(0.348)</a:t>
                      </a: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főre jutó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per capita in equivalent US dollars (using PPP)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(0.000)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-0.00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(0.000)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0.00***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(0.000)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(0.000)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(0.000)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kezdő bérek az 1 főre jutó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arányában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49.23*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(11.067)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34.09**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(12.257)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36.14*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(9.62)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49.39*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(13.016)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39.34**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(13.172)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38.61**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(12.753)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maximum fizet eléréséhez szükséges évek száma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-0.60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(0.256)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0.27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(1.113)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-0.55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(0.216)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-0.81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(0.292)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-0.46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(0.269)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-0.70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(0.282)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kezdőtől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45.59*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(10.334)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14.24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(23.665)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28.07***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(10.800)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32.26***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(11.011)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16.34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(14.642)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36.51***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(14.491)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1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évtől maximumig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63.62*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(17.111)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0.94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(27.092)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(0.516)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60.04*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(16.221)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33.06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(13.727)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-0.14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(0.701)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CEE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ország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32.84**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(9.572)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-9.72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(22.300)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11.110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(8.091)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41.17**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(12.275)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31.53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(12.666)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36.20*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(10.23)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75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Eredmények - természettudomány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727780"/>
              </p:ext>
            </p:extLst>
          </p:nvPr>
        </p:nvGraphicFramePr>
        <p:xfrm>
          <a:off x="1413163" y="1333112"/>
          <a:ext cx="8953996" cy="5444969"/>
        </p:xfrm>
        <a:graphic>
          <a:graphicData uri="http://schemas.openxmlformats.org/drawingml/2006/table">
            <a:tbl>
              <a:tblPr firstRow="1" firstCol="1" bandRow="1"/>
              <a:tblGrid>
                <a:gridCol w="1938926"/>
                <a:gridCol w="969465"/>
                <a:gridCol w="969465"/>
                <a:gridCol w="1043634"/>
                <a:gridCol w="1416585"/>
                <a:gridCol w="74170"/>
                <a:gridCol w="1342415"/>
                <a:gridCol w="1199336"/>
              </a:tblGrid>
              <a:tr h="305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 és ország szintű</a:t>
                      </a:r>
                      <a:r>
                        <a:rPr lang="hu-HU" sz="14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változók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Egyéni, iskolai és ország</a:t>
                      </a:r>
                      <a:r>
                        <a:rPr lang="hu-HU" sz="14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szintű változók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Ország szintű változók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Pooled</a:t>
                      </a:r>
                      <a:r>
                        <a:rPr lang="hu-HU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OLS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Random 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400" b="1" i="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Pooled</a:t>
                      </a: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OLS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Random 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400" b="1" i="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Nők aránya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tanárok között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0.44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(0.383)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-0.27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(0.787)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(0.299)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0.32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(0.394)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0.69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(0.464)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0.53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0.421)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per capita in equivalent US dollars (using PPP)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0.00*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kezdő bérek az 1 főre jutó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arányában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52.02**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(14.156)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44.81***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(26.774)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45.81*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(9.519)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49.75**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(15.638)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30.34**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(13.95)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50.80*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(13.253)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5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maximum fizet eléréséhez szükséges évek száma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-0.62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(0.282)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-0.05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(0.771)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-0.32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(0.251)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-0.83***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0.289)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-0.45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(0.309)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-0.47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0.351)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kezdőtől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36.41***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(11.976)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22.95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(23.541)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31.22**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(10.851)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24.91***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(11.884)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14.62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(14.855)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40.50***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15.800)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2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1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évtől maximumig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48.38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(21.644)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10.45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(24.934)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(0.502)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48.14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(22.519)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34.75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19.106)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-0.36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(0.798)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CEE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ország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24.34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(10.300)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26.90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(21.281)</a:t>
                      </a:r>
                      <a:endParaRPr lang="hu-H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13.31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(7.623)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31.25***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(11.036)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20.39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11.445)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38.93*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10.609)</a:t>
                      </a:r>
                      <a:endParaRPr lang="hu-H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8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Eredmények – olvasás- szövegértés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70333"/>
              </p:ext>
            </p:extLst>
          </p:nvPr>
        </p:nvGraphicFramePr>
        <p:xfrm>
          <a:off x="1066798" y="1092530"/>
          <a:ext cx="8212598" cy="5651942"/>
        </p:xfrm>
        <a:graphic>
          <a:graphicData uri="http://schemas.openxmlformats.org/drawingml/2006/table">
            <a:tbl>
              <a:tblPr firstRow="1" firstCol="1" bandRow="1"/>
              <a:tblGrid>
                <a:gridCol w="2001964"/>
                <a:gridCol w="734231"/>
                <a:gridCol w="820808"/>
                <a:gridCol w="956804"/>
                <a:gridCol w="1144738"/>
                <a:gridCol w="937160"/>
                <a:gridCol w="1616893"/>
              </a:tblGrid>
              <a:tr h="472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 és ország szintű</a:t>
                      </a:r>
                      <a:r>
                        <a:rPr lang="hu-HU" sz="14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változók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Egyéni, iskolai és ország</a:t>
                      </a:r>
                      <a:r>
                        <a:rPr lang="hu-HU" sz="1400" b="1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szintű változók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Ország szintű változók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Pooled</a:t>
                      </a:r>
                      <a:r>
                        <a:rPr lang="hu-HU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OLS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Random 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400" b="1" i="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Pooled</a:t>
                      </a:r>
                      <a:r>
                        <a:rPr lang="hu-HU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OLS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Random </a:t>
                      </a:r>
                      <a:r>
                        <a:rPr lang="hu-HU" sz="1400" b="1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</a:t>
                      </a:r>
                      <a:endParaRPr lang="hu-H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400" b="1" i="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step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Nők aránya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tanárok között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-0.12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(0.257)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0.43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(0.639)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0.44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(0.198)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-0.21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(0.288)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0.38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(0.321)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0.41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(0.316)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per capita in equivalent US dollars (using PPP)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-0.00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0.00*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kezdő bérek az 1 főre jutó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GDP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arányában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27.63***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(10.12)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13.20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(17.205)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22.96**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(7.802)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23.89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(12.690)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14.22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(9.061)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28.71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(11.317)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maximum fizet eléréséhez szükséges évek száma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-0.67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(0.255)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-0.59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(0.608)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-0.25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(0.191)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-0.97*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(0.265)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-0.41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(0.227)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-0.36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(0.303)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kezdőtől 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31.56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(8.888)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3.19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(15.971)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30.74*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(8.534)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19.20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(8.265)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17.52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(9.803)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35.19***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(13.878)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1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Tanári bérnövekedés 1</a:t>
                      </a:r>
                      <a:r>
                        <a:rPr lang="en-GB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gyakorlati évtől maximumig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50.52***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(16.171)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-12.74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(24.106)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0.68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(0.492)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53.25**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(16.03)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23.99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(11.826)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-0.022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(0.699)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CEE 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ország</a:t>
                      </a:r>
                      <a:endParaRPr lang="hu-HU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5.31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(9.308)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-34.49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(16.156)</a:t>
                      </a:r>
                      <a:endParaRPr lang="hu-HU" sz="14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-4.08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hu-HU" sz="1400" b="0" i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Pool</a:t>
                      </a:r>
                      <a:r>
                        <a:rPr lang="en-GB" sz="1400" b="0" i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6.265</a:t>
                      </a: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12.83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(10.651)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3.328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(9.149)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17.66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4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9.82)</a:t>
                      </a:r>
                      <a:endParaRPr lang="hu-H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46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3138" y="365126"/>
            <a:ext cx="10890662" cy="810532"/>
          </a:xfrm>
        </p:spPr>
        <p:txBody>
          <a:bodyPr>
            <a:normAutofit/>
          </a:bodyPr>
          <a:lstStyle/>
          <a:p>
            <a:r>
              <a:rPr lang="hu-HU" sz="3200" b="1" dirty="0">
                <a:solidFill>
                  <a:schemeClr val="accent5">
                    <a:lumMod val="50000"/>
                  </a:schemeClr>
                </a:solidFill>
              </a:rPr>
              <a:t>Eredmények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endParaRPr lang="hu-HU" dirty="0" smtClean="0"/>
          </a:p>
          <a:p>
            <a:r>
              <a:rPr lang="hu-HU" sz="2400" dirty="0" smtClean="0"/>
              <a:t>Készségek szerint különbségek – matematika, természettudomány kezdő bérek, életpálya elején a bérnövekedés hat, olvasás-szövegértés nem konzisztens eredmények</a:t>
            </a:r>
          </a:p>
          <a:p>
            <a:endParaRPr lang="hu-HU" sz="2400" dirty="0"/>
          </a:p>
          <a:p>
            <a:r>
              <a:rPr lang="hu-HU" sz="2400" dirty="0" smtClean="0"/>
              <a:t>Későbbi életpálya nincs hatás</a:t>
            </a:r>
          </a:p>
          <a:p>
            <a:endParaRPr lang="hu-HU" sz="2400" dirty="0"/>
          </a:p>
          <a:p>
            <a:r>
              <a:rPr lang="hu-HU" sz="2400" dirty="0" smtClean="0"/>
              <a:t>CEE ország matematika, természettudomány van hatás, de nem konzisztens eredmények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5386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Besorolási bérek és tényleges </a:t>
            </a: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keresetek, 2014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912" y="1365662"/>
            <a:ext cx="7659583" cy="49638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277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411020" y="3030876"/>
            <a:ext cx="4602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2060"/>
                </a:solidFill>
                <a:latin typeface="Lucida Handwriting" panose="03010101010101010101" pitchFamily="66" charset="0"/>
              </a:rPr>
              <a:t>       Köszönöm a figyelmet</a:t>
            </a:r>
            <a:r>
              <a:rPr lang="hu-HU" dirty="0" smtClean="0"/>
              <a:t>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78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Miért </a:t>
            </a: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érdekes ?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0144" y="1284270"/>
            <a:ext cx="10973656" cy="5147352"/>
          </a:xfrm>
        </p:spPr>
        <p:txBody>
          <a:bodyPr/>
          <a:lstStyle/>
          <a:p>
            <a:endParaRPr lang="hu-HU" dirty="0" smtClean="0"/>
          </a:p>
          <a:p>
            <a:r>
              <a:rPr lang="hu-HU" sz="2400" dirty="0" smtClean="0"/>
              <a:t>A tanulói teljesítmények legfontosabb meghatározója a tanárok minősége (</a:t>
            </a:r>
            <a:r>
              <a:rPr lang="en-GB" sz="2400" dirty="0"/>
              <a:t>e.g. Darling-Hammond, 2000;  </a:t>
            </a:r>
            <a:r>
              <a:rPr lang="en-GB" sz="2400" dirty="0" err="1"/>
              <a:t>Rockoff</a:t>
            </a:r>
            <a:r>
              <a:rPr lang="en-GB" sz="2400" dirty="0"/>
              <a:t>, 2004; </a:t>
            </a:r>
            <a:r>
              <a:rPr lang="en-GB" sz="2400" dirty="0" err="1"/>
              <a:t>Rivkin</a:t>
            </a:r>
            <a:r>
              <a:rPr lang="en-GB" sz="2400" dirty="0"/>
              <a:t>, </a:t>
            </a:r>
            <a:r>
              <a:rPr lang="en-GB" sz="2400" dirty="0" err="1"/>
              <a:t>Hanushek</a:t>
            </a:r>
            <a:r>
              <a:rPr lang="en-GB" sz="2400" dirty="0"/>
              <a:t> and </a:t>
            </a:r>
            <a:r>
              <a:rPr lang="en-GB" sz="2400" dirty="0" err="1"/>
              <a:t>Kain</a:t>
            </a:r>
            <a:r>
              <a:rPr lang="en-GB" sz="2400" dirty="0"/>
              <a:t> 2005; </a:t>
            </a:r>
            <a:r>
              <a:rPr lang="en-GB" sz="2400" dirty="0" err="1"/>
              <a:t>Hanushek</a:t>
            </a:r>
            <a:r>
              <a:rPr lang="en-GB" sz="2400" dirty="0"/>
              <a:t> – </a:t>
            </a:r>
            <a:r>
              <a:rPr lang="en-GB" sz="2400" dirty="0" err="1"/>
              <a:t>Rivkin</a:t>
            </a:r>
            <a:r>
              <a:rPr lang="en-GB" sz="2400" dirty="0"/>
              <a:t>, 2006; </a:t>
            </a:r>
            <a:r>
              <a:rPr lang="en-GB" sz="2400" dirty="0" err="1"/>
              <a:t>Chetty</a:t>
            </a:r>
            <a:r>
              <a:rPr lang="en-GB" sz="2400" dirty="0"/>
              <a:t>-Friedman-</a:t>
            </a:r>
            <a:r>
              <a:rPr lang="en-GB" sz="2400" dirty="0" err="1"/>
              <a:t>Rokoff</a:t>
            </a:r>
            <a:r>
              <a:rPr lang="en-GB" sz="2400" dirty="0"/>
              <a:t>,  </a:t>
            </a:r>
            <a:r>
              <a:rPr lang="en-GB" sz="2400" dirty="0" smtClean="0"/>
              <a:t>2014</a:t>
            </a:r>
            <a:r>
              <a:rPr lang="hu-HU" sz="2400" dirty="0" smtClean="0"/>
              <a:t>)</a:t>
            </a:r>
          </a:p>
          <a:p>
            <a:endParaRPr lang="hu-HU" sz="2400" dirty="0"/>
          </a:p>
          <a:p>
            <a:r>
              <a:rPr lang="hu-HU" sz="2400" dirty="0" smtClean="0"/>
              <a:t>A tanári minőség romlik (</a:t>
            </a:r>
            <a:r>
              <a:rPr lang="en-GB" sz="2400" dirty="0" err="1"/>
              <a:t>Lakdawalla</a:t>
            </a:r>
            <a:r>
              <a:rPr lang="en-GB" sz="2400" dirty="0"/>
              <a:t>, 2001; Corcoran et al, 2002, </a:t>
            </a:r>
            <a:r>
              <a:rPr lang="en-GB" sz="2400" dirty="0" smtClean="0"/>
              <a:t>Leigh </a:t>
            </a:r>
            <a:r>
              <a:rPr lang="en-GB" sz="2400" dirty="0"/>
              <a:t>– Ryan, 2008;  Barbieri et al. 2007; </a:t>
            </a:r>
            <a:r>
              <a:rPr lang="en-GB" sz="2400" dirty="0" err="1"/>
              <a:t>Neugebauer</a:t>
            </a:r>
            <a:r>
              <a:rPr lang="en-GB" sz="2400" dirty="0"/>
              <a:t>, </a:t>
            </a:r>
            <a:r>
              <a:rPr lang="en-GB" sz="2400" dirty="0" smtClean="0"/>
              <a:t>2015</a:t>
            </a:r>
            <a:r>
              <a:rPr lang="hu-HU" sz="2400" dirty="0" smtClean="0"/>
              <a:t>; Varga, 2007)</a:t>
            </a:r>
          </a:p>
          <a:p>
            <a:endParaRPr lang="hu-HU" sz="2400" dirty="0"/>
          </a:p>
          <a:p>
            <a:r>
              <a:rPr lang="hu-HU" sz="2400" dirty="0" smtClean="0"/>
              <a:t>Lehet-e bérpolitikával viszonylag rövid idő alatt (5 év) javítani a tanulói teljesítményeken</a:t>
            </a:r>
          </a:p>
          <a:p>
            <a:endParaRPr lang="hu-HU" sz="2400" dirty="0"/>
          </a:p>
          <a:p>
            <a:r>
              <a:rPr lang="hu-HU" sz="2400" dirty="0" smtClean="0"/>
              <a:t>Miért várunk hatást – tanári szelekción keresztül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1187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5483" y="457592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Kapcsolódó korábbi kutatások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0144" y="1284270"/>
            <a:ext cx="10973656" cy="5147352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sz="2400" dirty="0" smtClean="0"/>
              <a:t>Tanári bérek és tanulói teljesítmények közti kapcsolat – nem egyértelmű eredmények</a:t>
            </a:r>
          </a:p>
          <a:p>
            <a:r>
              <a:rPr lang="hu-HU" sz="2400" dirty="0" smtClean="0"/>
              <a:t>Nincs szignifikáns hatás (több mint 100 tanulmány áttekintése </a:t>
            </a:r>
            <a:r>
              <a:rPr lang="en-GB" sz="2400" dirty="0" err="1" smtClean="0"/>
              <a:t>Hanushek</a:t>
            </a:r>
            <a:r>
              <a:rPr lang="en-GB" sz="2400" dirty="0" smtClean="0"/>
              <a:t> </a:t>
            </a:r>
            <a:r>
              <a:rPr lang="en-GB" sz="2400" dirty="0"/>
              <a:t>and </a:t>
            </a:r>
            <a:r>
              <a:rPr lang="en-GB" sz="2400" dirty="0" err="1" smtClean="0"/>
              <a:t>Rivkin</a:t>
            </a:r>
            <a:r>
              <a:rPr lang="hu-HU" sz="2400" dirty="0" smtClean="0"/>
              <a:t>, </a:t>
            </a:r>
            <a:r>
              <a:rPr lang="en-GB" sz="2400" dirty="0" smtClean="0"/>
              <a:t>2006</a:t>
            </a:r>
            <a:r>
              <a:rPr lang="en-GB" sz="2400" dirty="0"/>
              <a:t>) </a:t>
            </a:r>
            <a:r>
              <a:rPr lang="hu-HU" sz="2400" dirty="0" smtClean="0"/>
              <a:t>; </a:t>
            </a:r>
            <a:r>
              <a:rPr lang="en-GB" sz="2400" dirty="0"/>
              <a:t>Greaves and </a:t>
            </a:r>
            <a:r>
              <a:rPr lang="en-GB" sz="2400" dirty="0" err="1" smtClean="0"/>
              <a:t>Sibieta</a:t>
            </a:r>
            <a:r>
              <a:rPr lang="hu-HU" sz="2400" dirty="0" smtClean="0"/>
              <a:t>, </a:t>
            </a:r>
            <a:r>
              <a:rPr lang="en-GB" sz="2400" dirty="0" smtClean="0"/>
              <a:t>2014</a:t>
            </a:r>
            <a:r>
              <a:rPr lang="en-GB" sz="2400" dirty="0"/>
              <a:t>)</a:t>
            </a:r>
            <a:endParaRPr lang="hu-HU" sz="2400" dirty="0" smtClean="0"/>
          </a:p>
          <a:p>
            <a:r>
              <a:rPr lang="hu-HU" sz="2400" dirty="0" smtClean="0"/>
              <a:t>Béremelés perverz ösztönző a rossz tanároknak (</a:t>
            </a:r>
            <a:r>
              <a:rPr lang="en-GB" sz="2400" dirty="0" smtClean="0"/>
              <a:t>Ballou-</a:t>
            </a:r>
            <a:r>
              <a:rPr lang="en-GB" sz="2400" dirty="0" err="1" smtClean="0"/>
              <a:t>Podgorsky</a:t>
            </a:r>
            <a:r>
              <a:rPr lang="en-GB" sz="2400" dirty="0"/>
              <a:t>, </a:t>
            </a:r>
            <a:r>
              <a:rPr lang="en-GB" sz="2400" dirty="0" smtClean="0"/>
              <a:t>1995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 Béremelés javítja a tanulói teljesítményeket (</a:t>
            </a:r>
            <a:r>
              <a:rPr lang="en-GB" sz="2400" dirty="0" err="1"/>
              <a:t>Murnane</a:t>
            </a:r>
            <a:r>
              <a:rPr lang="en-GB" sz="2400" dirty="0"/>
              <a:t> et al 1991; Loeb-Page, </a:t>
            </a:r>
            <a:r>
              <a:rPr lang="en-GB" sz="2400" dirty="0" smtClean="0"/>
              <a:t>2000</a:t>
            </a:r>
            <a:r>
              <a:rPr lang="hu-HU" sz="2400" dirty="0" smtClean="0"/>
              <a:t>)</a:t>
            </a:r>
          </a:p>
          <a:p>
            <a:endParaRPr lang="hu-HU" sz="2400" dirty="0" smtClean="0"/>
          </a:p>
          <a:p>
            <a:r>
              <a:rPr lang="hu-HU" sz="2400" dirty="0" smtClean="0"/>
              <a:t>Pályaelhagyásban az alternatív munka-erőpiaci lehetőségek meghatározóak (</a:t>
            </a:r>
            <a:r>
              <a:rPr lang="en-GB" sz="2400" dirty="0" err="1"/>
              <a:t>Murnane</a:t>
            </a:r>
            <a:r>
              <a:rPr lang="en-GB" sz="2400" dirty="0"/>
              <a:t>-Olsen 1989; </a:t>
            </a:r>
            <a:r>
              <a:rPr lang="en-GB" sz="2400" dirty="0" err="1"/>
              <a:t>Imazeki</a:t>
            </a:r>
            <a:r>
              <a:rPr lang="en-GB" sz="2400" dirty="0"/>
              <a:t>, 2005; Krieg, 2006; </a:t>
            </a:r>
            <a:r>
              <a:rPr lang="en-GB" sz="2400" dirty="0" err="1"/>
              <a:t>Ondrich</a:t>
            </a:r>
            <a:r>
              <a:rPr lang="en-GB" sz="2400" dirty="0"/>
              <a:t> et al. 2008; </a:t>
            </a:r>
            <a:r>
              <a:rPr lang="en-GB" sz="2400" dirty="0" err="1"/>
              <a:t>Gilpin</a:t>
            </a:r>
            <a:r>
              <a:rPr lang="en-GB" sz="2400" dirty="0"/>
              <a:t> </a:t>
            </a:r>
            <a:r>
              <a:rPr lang="en-GB" sz="2400" dirty="0" smtClean="0"/>
              <a:t>2011</a:t>
            </a:r>
            <a:r>
              <a:rPr lang="hu-HU" sz="2400" dirty="0" smtClean="0"/>
              <a:t>)</a:t>
            </a:r>
          </a:p>
          <a:p>
            <a:endParaRPr lang="hu-HU" sz="2400" dirty="0" smtClean="0"/>
          </a:p>
          <a:p>
            <a:r>
              <a:rPr lang="hu-HU" sz="2400" dirty="0" smtClean="0"/>
              <a:t>Ország szintű tanulmányok problémája – központi bérmegállapodások, kis variancia a bérekben 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29462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5483" y="457592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Kapcsolódó korábbi kutatások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0144" y="1284270"/>
            <a:ext cx="10973656" cy="5147352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smtClean="0"/>
              <a:t>Nemzetközi összehasonlító tanulmányok – a tanári bérek hatnak a teljesítményekre</a:t>
            </a:r>
          </a:p>
          <a:p>
            <a:endParaRPr lang="hu-HU" sz="2400" dirty="0" smtClean="0"/>
          </a:p>
          <a:p>
            <a:r>
              <a:rPr lang="en-GB" sz="2400" dirty="0" err="1" smtClean="0"/>
              <a:t>Hanushek</a:t>
            </a:r>
            <a:r>
              <a:rPr lang="en-GB" sz="2400" dirty="0" smtClean="0"/>
              <a:t> </a:t>
            </a:r>
            <a:r>
              <a:rPr lang="en-GB" sz="2400" dirty="0"/>
              <a:t>et </a:t>
            </a:r>
            <a:r>
              <a:rPr lang="en-GB" sz="2400" dirty="0" smtClean="0"/>
              <a:t>al</a:t>
            </a:r>
            <a:r>
              <a:rPr lang="hu-HU" sz="2400" dirty="0" smtClean="0"/>
              <a:t>., (</a:t>
            </a:r>
            <a:r>
              <a:rPr lang="en-GB" sz="2400" dirty="0" smtClean="0"/>
              <a:t>2004)</a:t>
            </a:r>
            <a:r>
              <a:rPr lang="hu-HU" sz="2400" dirty="0" smtClean="0"/>
              <a:t>; </a:t>
            </a:r>
            <a:r>
              <a:rPr lang="en-GB" sz="2400" dirty="0" err="1" smtClean="0"/>
              <a:t>Carnoy</a:t>
            </a:r>
            <a:r>
              <a:rPr lang="en-GB" sz="2400" dirty="0" smtClean="0"/>
              <a:t> </a:t>
            </a:r>
            <a:r>
              <a:rPr lang="en-GB" sz="2400" dirty="0"/>
              <a:t>et al. (</a:t>
            </a:r>
            <a:r>
              <a:rPr lang="en-GB" sz="2400" dirty="0" smtClean="0"/>
              <a:t>2009</a:t>
            </a:r>
            <a:r>
              <a:rPr lang="hu-HU" sz="2400" dirty="0" smtClean="0"/>
              <a:t>); </a:t>
            </a:r>
            <a:r>
              <a:rPr lang="en-GB" sz="2400" dirty="0" err="1"/>
              <a:t>Boarini</a:t>
            </a:r>
            <a:r>
              <a:rPr lang="en-GB" sz="2400" dirty="0"/>
              <a:t> and </a:t>
            </a:r>
            <a:r>
              <a:rPr lang="en-GB" sz="2400" dirty="0" err="1" smtClean="0"/>
              <a:t>Lüdemann</a:t>
            </a:r>
            <a:r>
              <a:rPr lang="hu-HU" sz="2400" dirty="0" smtClean="0"/>
              <a:t> (2009); </a:t>
            </a:r>
            <a:r>
              <a:rPr lang="en-GB" sz="2400" dirty="0" err="1"/>
              <a:t>Woessmann</a:t>
            </a:r>
            <a:r>
              <a:rPr lang="en-GB" sz="2400" dirty="0"/>
              <a:t> (2011) </a:t>
            </a:r>
            <a:r>
              <a:rPr lang="hu-HU" sz="2400" dirty="0" smtClean="0"/>
              <a:t>; </a:t>
            </a:r>
          </a:p>
          <a:p>
            <a:endParaRPr lang="hu-HU" sz="2400" dirty="0" smtClean="0"/>
          </a:p>
          <a:p>
            <a:r>
              <a:rPr lang="en-GB" sz="2400" dirty="0" smtClean="0"/>
              <a:t>Dolton </a:t>
            </a:r>
            <a:r>
              <a:rPr lang="en-GB" sz="2400" dirty="0"/>
              <a:t>and </a:t>
            </a:r>
            <a:r>
              <a:rPr lang="en-GB" sz="2400" dirty="0" err="1"/>
              <a:t>Marcenaro</a:t>
            </a:r>
            <a:r>
              <a:rPr lang="en-GB" sz="2400" dirty="0"/>
              <a:t>-Gutierrez (2011)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41816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8225" y="365125"/>
            <a:ext cx="11483972" cy="559549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rgbClr val="002060"/>
                </a:solidFill>
              </a:rPr>
              <a:t>Tanári keresetek változása – Keresetek az 1 főre jutó GDP arányában 1999-2013</a:t>
            </a:r>
            <a:endParaRPr lang="hu-HU" sz="3200" b="1" dirty="0">
              <a:solidFill>
                <a:srgbClr val="002060"/>
              </a:solidFill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178" y="1271987"/>
            <a:ext cx="36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847" y="1314660"/>
            <a:ext cx="36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ép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23" y="1279611"/>
            <a:ext cx="36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828" y="3785309"/>
            <a:ext cx="36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ép 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02" y="3749685"/>
            <a:ext cx="36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ép 1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81" y="3761547"/>
            <a:ext cx="3600000" cy="216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1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8225" y="365125"/>
            <a:ext cx="11045575" cy="559549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002060"/>
                </a:solidFill>
              </a:rPr>
              <a:t>Tanári  életkereseti görbék változása</a:t>
            </a:r>
            <a:endParaRPr lang="hu-HU" sz="3200" b="1" dirty="0">
              <a:solidFill>
                <a:srgbClr val="002060"/>
              </a:solidFill>
            </a:endParaRPr>
          </a:p>
        </p:txBody>
      </p:sp>
      <p:pic>
        <p:nvPicPr>
          <p:cNvPr id="3" name="Kép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50" y="1376738"/>
            <a:ext cx="3600000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336" y="1294821"/>
            <a:ext cx="3600000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403" y="1304164"/>
            <a:ext cx="3600000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Kép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63" y="3838539"/>
            <a:ext cx="3600000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ép 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679" y="3666816"/>
            <a:ext cx="3600000" cy="23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790" y="3648539"/>
            <a:ext cx="3600000" cy="23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679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4884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Adatok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0144" y="1284270"/>
            <a:ext cx="10973656" cy="5147352"/>
          </a:xfrm>
        </p:spPr>
        <p:txBody>
          <a:bodyPr>
            <a:normAutofit/>
          </a:bodyPr>
          <a:lstStyle/>
          <a:p>
            <a:r>
              <a:rPr lang="hu-HU" sz="2400" dirty="0" smtClean="0"/>
              <a:t>PISA 2003, 2006, 2009, 2012 – ország (</a:t>
            </a:r>
            <a:r>
              <a:rPr lang="hu-HU" sz="2400" dirty="0" err="1" smtClean="0"/>
              <a:t>unbalanced</a:t>
            </a:r>
            <a:r>
              <a:rPr lang="hu-HU" sz="2400" dirty="0" smtClean="0"/>
              <a:t>) panel adatbázis: olvasás, írás, természettudományos teljesítmény (átlagpont); egyéni jellemzők, iskolai jellemzők</a:t>
            </a:r>
          </a:p>
          <a:p>
            <a:endParaRPr lang="hu-HU" sz="2400" dirty="0" smtClean="0"/>
          </a:p>
          <a:p>
            <a:r>
              <a:rPr lang="hu-HU" sz="2400" dirty="0" smtClean="0"/>
              <a:t>OECD EAG tanári keresetek (kezdő bér, </a:t>
            </a:r>
            <a:r>
              <a:rPr lang="hu-HU" sz="2400" dirty="0" smtClean="0"/>
              <a:t>bér</a:t>
            </a:r>
            <a:r>
              <a:rPr lang="hu-HU" sz="2400" dirty="0" smtClean="0"/>
              <a:t> 15 év gyakorlati idővel, maximum bér, a maximum bér eléréséhez szükséges évek száma)</a:t>
            </a:r>
          </a:p>
          <a:p>
            <a:r>
              <a:rPr lang="hu-HU" sz="2400" dirty="0" smtClean="0"/>
              <a:t>OECD  egyéb ország szintű adatok : 1 főre jutó GDP (US dollár PPP) (2003-as áron); nők aránya a tanárok között</a:t>
            </a:r>
          </a:p>
          <a:p>
            <a:r>
              <a:rPr lang="hu-HU" sz="2400" dirty="0" smtClean="0"/>
              <a:t>Ország szintű adatok : a megelőző </a:t>
            </a:r>
            <a:r>
              <a:rPr lang="hu-HU" sz="2400" dirty="0"/>
              <a:t>4 év és az adott év </a:t>
            </a:r>
            <a:r>
              <a:rPr lang="hu-HU" sz="2400" dirty="0" smtClean="0"/>
              <a:t>átlaga</a:t>
            </a:r>
          </a:p>
          <a:p>
            <a:r>
              <a:rPr lang="hu-HU" sz="2400" dirty="0" smtClean="0"/>
              <a:t>Csak európai országok, legalább 3 hullámban részt vett</a:t>
            </a:r>
          </a:p>
          <a:p>
            <a:endParaRPr lang="hu-HU" sz="2400" dirty="0"/>
          </a:p>
          <a:p>
            <a:r>
              <a:rPr lang="en-GB" sz="2400" dirty="0" smtClean="0"/>
              <a:t>708,856</a:t>
            </a:r>
            <a:r>
              <a:rPr lang="hu-HU" sz="2400" dirty="0" smtClean="0"/>
              <a:t>  egyéni megfigyelés</a:t>
            </a:r>
            <a:r>
              <a:rPr lang="en-GB" sz="2400" dirty="0" smtClean="0"/>
              <a:t>, </a:t>
            </a:r>
            <a:r>
              <a:rPr lang="en-GB" sz="2400" dirty="0"/>
              <a:t>24 </a:t>
            </a:r>
            <a:r>
              <a:rPr lang="hu-HU" sz="2400" dirty="0" smtClean="0"/>
              <a:t>ország, </a:t>
            </a:r>
            <a:r>
              <a:rPr lang="en-GB" sz="2400" dirty="0" smtClean="0"/>
              <a:t>75 </a:t>
            </a:r>
            <a:r>
              <a:rPr lang="hu-HU" sz="2400" dirty="0" smtClean="0"/>
              <a:t>ország</a:t>
            </a:r>
            <a:r>
              <a:rPr lang="en-GB" sz="2400" dirty="0" smtClean="0"/>
              <a:t>/</a:t>
            </a:r>
            <a:r>
              <a:rPr lang="hu-HU" sz="2400" dirty="0" smtClean="0"/>
              <a:t>év megfigyelés</a:t>
            </a:r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50081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2509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Módszerek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380144" y="831273"/>
                <a:ext cx="10973656" cy="56003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hu-HU" sz="2400" dirty="0" smtClean="0"/>
              </a:p>
              <a:p>
                <a:pPr marL="0" indent="0">
                  <a:buNone/>
                </a:pPr>
                <a:endParaRPr lang="hu-HU" sz="2400" dirty="0"/>
              </a:p>
              <a:p>
                <a:pPr marL="0" indent="0">
                  <a:buNone/>
                </a:pPr>
                <a:r>
                  <a:rPr lang="hu-HU" sz="2400" dirty="0" smtClean="0"/>
                  <a:t>Oktatási </a:t>
                </a:r>
                <a:r>
                  <a:rPr lang="hu-HU" sz="2400" dirty="0" smtClean="0"/>
                  <a:t>termelési függvény:</a:t>
                </a:r>
              </a:p>
              <a:p>
                <a:pPr marL="0" indent="0">
                  <a:buNone/>
                </a:pPr>
                <a:endParaRPr lang="hu-HU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𝑖𝑐𝑡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𝑐𝑡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𝑐𝑡𝑖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𝑐𝑡𝑖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𝑐𝑡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  <a:p>
                <a:pPr marL="0" indent="0">
                  <a:buNone/>
                </a:pPr>
                <a:endParaRPr lang="hu-HU" sz="2400" dirty="0" smtClean="0"/>
              </a:p>
              <a:p>
                <a:pPr marL="0" indent="0">
                  <a:buNone/>
                </a:pPr>
                <a:endParaRPr lang="hu-HU" sz="2400" dirty="0"/>
              </a:p>
              <a:p>
                <a:pPr marL="0" indent="0">
                  <a:buNone/>
                </a:pPr>
                <a:r>
                  <a:rPr lang="hu-HU" sz="2400" dirty="0" smtClean="0"/>
                  <a:t>Mérési probléma: </a:t>
                </a:r>
                <a:r>
                  <a:rPr lang="hu-HU" sz="2400" i="1" dirty="0" smtClean="0"/>
                  <a:t>i </a:t>
                </a:r>
                <a:r>
                  <a:rPr lang="hu-HU" sz="2400" dirty="0" smtClean="0"/>
                  <a:t>nagy (</a:t>
                </a:r>
                <a:r>
                  <a:rPr lang="en-GB" sz="2400" dirty="0"/>
                  <a:t>708,856</a:t>
                </a:r>
                <a:r>
                  <a:rPr lang="hu-HU" sz="2400" dirty="0"/>
                  <a:t> </a:t>
                </a:r>
                <a:r>
                  <a:rPr lang="hu-HU" sz="2400" dirty="0" smtClean="0"/>
                  <a:t>), </a:t>
                </a:r>
                <a:r>
                  <a:rPr lang="hu-HU" sz="2400" i="1" dirty="0" err="1" smtClean="0"/>
                  <a:t>c</a:t>
                </a:r>
                <a:r>
                  <a:rPr lang="hu-HU" sz="2400" i="1" baseline="-25000" dirty="0" err="1" smtClean="0"/>
                  <a:t>t</a:t>
                </a:r>
                <a:r>
                  <a:rPr lang="hu-HU" sz="2400" i="1" dirty="0" smtClean="0"/>
                  <a:t> </a:t>
                </a:r>
                <a:r>
                  <a:rPr lang="hu-HU" sz="2400" dirty="0" smtClean="0"/>
                  <a:t>kicsi (75)</a:t>
                </a:r>
                <a:endParaRPr lang="hu-HU" sz="2400" dirty="0" smtClean="0"/>
              </a:p>
              <a:p>
                <a:pPr marL="0" indent="0">
                  <a:buNone/>
                </a:pPr>
                <a:endParaRPr lang="hu-HU" sz="2400" dirty="0" smtClean="0"/>
              </a:p>
              <a:p>
                <a:pPr marL="514350" indent="-514350">
                  <a:buAutoNum type="arabicPeriod"/>
                </a:pPr>
                <a:endParaRPr lang="hu-HU" sz="2400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0144" y="831273"/>
                <a:ext cx="10973656" cy="5600349"/>
              </a:xfrm>
              <a:blipFill rotWithShape="0">
                <a:blip r:embed="rId2"/>
                <a:stretch>
                  <a:fillRect l="-8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233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0144" y="250914"/>
            <a:ext cx="10973656" cy="467081"/>
          </a:xfrm>
        </p:spPr>
        <p:txBody>
          <a:bodyPr>
            <a:noAutofit/>
          </a:bodyPr>
          <a:lstStyle/>
          <a:p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Módszerek</a:t>
            </a:r>
            <a:endParaRPr lang="hu-H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380144" y="831273"/>
                <a:ext cx="10973656" cy="56003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sz="2400" i="1" dirty="0" smtClean="0"/>
                  <a:t>Modellek</a:t>
                </a:r>
              </a:p>
              <a:p>
                <a:pPr marL="0" indent="0">
                  <a:buNone/>
                </a:pPr>
                <a:endParaRPr lang="hu-HU" sz="2400" dirty="0" smtClean="0"/>
              </a:p>
              <a:p>
                <a:pPr marL="514350" indent="-514350">
                  <a:buAutoNum type="arabicPeriod"/>
                </a:pPr>
                <a:r>
                  <a:rPr lang="hu-HU" sz="2400" dirty="0" err="1" smtClean="0"/>
                  <a:t>Pooled</a:t>
                </a:r>
                <a:r>
                  <a:rPr lang="hu-HU" sz="2400" dirty="0" smtClean="0"/>
                  <a:t> </a:t>
                </a:r>
                <a:r>
                  <a:rPr lang="hu-HU" sz="2400" dirty="0" smtClean="0"/>
                  <a:t>OLS</a:t>
                </a:r>
              </a:p>
              <a:p>
                <a:pPr marL="514350" indent="-514350">
                  <a:buAutoNum type="arabicPeriod"/>
                </a:pPr>
                <a:r>
                  <a:rPr lang="hu-HU" sz="2400" dirty="0" smtClean="0"/>
                  <a:t>Random </a:t>
                </a:r>
                <a:r>
                  <a:rPr lang="hu-HU" sz="2400" dirty="0" smtClean="0"/>
                  <a:t>hatás </a:t>
                </a:r>
                <a:r>
                  <a:rPr lang="hu-HU" sz="2400" dirty="0" smtClean="0"/>
                  <a:t>modellek</a:t>
                </a:r>
              </a:p>
              <a:p>
                <a:pPr marL="514350" indent="-514350">
                  <a:buAutoNum type="arabicPeriod"/>
                </a:pPr>
                <a:r>
                  <a:rPr lang="hu-HU" sz="2400" dirty="0" smtClean="0"/>
                  <a:t>2-lépéses módszer</a:t>
                </a:r>
              </a:p>
              <a:p>
                <a:pPr marL="0" indent="0">
                  <a:buNone/>
                </a:pPr>
                <a:r>
                  <a:rPr lang="hu-HU" sz="2400" dirty="0" smtClean="0"/>
                  <a:t>      </a:t>
                </a:r>
                <a:r>
                  <a:rPr lang="hu-HU" sz="2000" dirty="0" smtClean="0"/>
                  <a:t>1. lépés </a:t>
                </a:r>
              </a:p>
              <a:p>
                <a:pPr marL="0" indent="0">
                  <a:buNone/>
                </a:pPr>
                <a:r>
                  <a:rPr lang="hu-HU" sz="2000" i="1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𝑖𝑐𝑡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=  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𝑐𝑡𝑖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𝑐𝑡𝑖</m:t>
                        </m:r>
                      </m:sub>
                    </m:sSub>
                  </m:oMath>
                </a14:m>
                <a:endParaRPr lang="hu-HU" sz="2000" dirty="0"/>
              </a:p>
              <a:p>
                <a:pPr marL="0" indent="0">
                  <a:buNone/>
                </a:pPr>
                <a:r>
                  <a:rPr lang="hu-HU" sz="2000" dirty="0" smtClean="0"/>
                  <a:t>        2.  lépés</a:t>
                </a:r>
              </a:p>
              <a:p>
                <a:pPr marL="0" indent="0">
                  <a:buNone/>
                </a:pPr>
                <a:r>
                  <a:rPr lang="hu-HU" sz="2000" dirty="0"/>
                  <a:t> </a:t>
                </a:r>
                <a:r>
                  <a:rPr lang="hu-HU" sz="2000" dirty="0" smtClean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</m:t>
                        </m:r>
                      </m:sub>
                    </m:sSub>
                    <m:r>
                      <a:rPr lang="en-GB" sz="2000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𝑐𝑡</m:t>
                        </m:r>
                      </m:sub>
                    </m:sSub>
                  </m:oMath>
                </a14:m>
                <a:endParaRPr lang="hu-HU" sz="2000" dirty="0" smtClean="0"/>
              </a:p>
              <a:p>
                <a:pPr marL="0" indent="0">
                  <a:buNone/>
                </a:pPr>
                <a:endParaRPr lang="hu-HU" sz="2000" dirty="0" smtClean="0"/>
              </a:p>
              <a:p>
                <a:pPr marL="0" indent="0">
                  <a:buNone/>
                </a:pPr>
                <a:r>
                  <a:rPr lang="hu-HU" sz="2400" dirty="0" smtClean="0"/>
                  <a:t>4. Minden modell csak egyéni és ország szintű változókkal; iskolai szintű változókkal kiegészítve</a:t>
                </a:r>
                <a:endParaRPr lang="hu-HU" sz="2400" dirty="0"/>
              </a:p>
              <a:p>
                <a:pPr marL="0" indent="0">
                  <a:buNone/>
                </a:pPr>
                <a:endParaRPr lang="hu-HU" sz="2400" dirty="0" smtClean="0"/>
              </a:p>
              <a:p>
                <a:pPr marL="514350" indent="-514350">
                  <a:buAutoNum type="arabicPeriod"/>
                </a:pPr>
                <a:endParaRPr lang="hu-HU" sz="2400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0144" y="831273"/>
                <a:ext cx="10973656" cy="5600349"/>
              </a:xfrm>
              <a:blipFill rotWithShape="0">
                <a:blip r:embed="rId2"/>
                <a:stretch>
                  <a:fillRect l="-888" t="-152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276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2211</Words>
  <Application>Microsoft Office PowerPoint</Application>
  <PresentationFormat>Szélesvásznú</PresentationFormat>
  <Paragraphs>755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Lucida Handwriting</vt:lpstr>
      <vt:lpstr>Times New Roman</vt:lpstr>
      <vt:lpstr>Office-téma</vt:lpstr>
      <vt:lpstr>Hatnak-e a tanári bérek a tanulói teljesítményekre az európai országokban a PISA adatok alapján? </vt:lpstr>
      <vt:lpstr>Miért érdekes ?</vt:lpstr>
      <vt:lpstr>Kapcsolódó korábbi kutatások</vt:lpstr>
      <vt:lpstr>Kapcsolódó korábbi kutatások</vt:lpstr>
      <vt:lpstr>Tanári keresetek változása – Keresetek az 1 főre jutó GDP arányában 1999-2013</vt:lpstr>
      <vt:lpstr>Tanári  életkereseti görbék változása</vt:lpstr>
      <vt:lpstr>Adatok</vt:lpstr>
      <vt:lpstr>Módszerek</vt:lpstr>
      <vt:lpstr>Módszerek</vt:lpstr>
      <vt:lpstr>Változók</vt:lpstr>
      <vt:lpstr>Eredmények – matematika </vt:lpstr>
      <vt:lpstr>Eredmények – matematika </vt:lpstr>
      <vt:lpstr>Eredmények - természettudomány</vt:lpstr>
      <vt:lpstr>Eredmények – olvasás- szövegértés</vt:lpstr>
      <vt:lpstr>Eredmények</vt:lpstr>
      <vt:lpstr>Besorolási bérek és tényleges keresetek, 2014</vt:lpstr>
      <vt:lpstr>PowerPoint bemutató</vt:lpstr>
    </vt:vector>
  </TitlesOfParts>
  <Company>MTA KRTK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Hatnak-e a tanári bérek a tanulói teljesítményekre az európai országokban a PISA adatok alapján?</dc:title>
  <dc:creator>Varga Júlia</dc:creator>
  <cp:lastModifiedBy>Varga Júlia</cp:lastModifiedBy>
  <cp:revision>23</cp:revision>
  <dcterms:created xsi:type="dcterms:W3CDTF">2016-11-08T19:51:21Z</dcterms:created>
  <dcterms:modified xsi:type="dcterms:W3CDTF">2016-11-10T19:05:17Z</dcterms:modified>
</cp:coreProperties>
</file>