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notesSlides/notesSlide8.xml" ContentType="application/vnd.openxmlformats-officedocument.presentationml.notesSlide+xml"/>
  <Override PartName="/ppt/charts/chart2.xml" ContentType="application/vnd.openxmlformats-officedocument.drawingml.chart+xml"/>
  <Override PartName="/ppt/drawings/drawing2.xml" ContentType="application/vnd.openxmlformats-officedocument.drawingml.chartshapes+xml"/>
  <Override PartName="/ppt/notesSlides/notesSlide9.xml" ContentType="application/vnd.openxmlformats-officedocument.presentationml.notesSlide+xml"/>
  <Override PartName="/ppt/charts/chart3.xml" ContentType="application/vnd.openxmlformats-officedocument.drawingml.chart+xml"/>
  <Override PartName="/ppt/drawings/drawing3.xml" ContentType="application/vnd.openxmlformats-officedocument.drawingml.chartshapes+xml"/>
  <Override PartName="/ppt/charts/chart4.xml" ContentType="application/vnd.openxmlformats-officedocument.drawingml.chart+xml"/>
  <Override PartName="/ppt/drawings/drawing4.xml" ContentType="application/vnd.openxmlformats-officedocument.drawingml.chartshapes+xml"/>
  <Override PartName="/ppt/notesSlides/notesSlide10.xml" ContentType="application/vnd.openxmlformats-officedocument.presentationml.notesSlide+xml"/>
  <Override PartName="/ppt/charts/chart5.xml" ContentType="application/vnd.openxmlformats-officedocument.drawingml.chart+xml"/>
  <Override PartName="/ppt/drawings/drawing5.xml" ContentType="application/vnd.openxmlformats-officedocument.drawingml.chartshapes+xml"/>
  <Override PartName="/ppt/notesSlides/notesSlide11.xml" ContentType="application/vnd.openxmlformats-officedocument.presentationml.notesSlide+xml"/>
  <Override PartName="/ppt/charts/chart6.xml" ContentType="application/vnd.openxmlformats-officedocument.drawingml.chart+xml"/>
  <Override PartName="/ppt/drawings/drawing6.xml" ContentType="application/vnd.openxmlformats-officedocument.drawingml.chartshapes+xml"/>
  <Override PartName="/ppt/notesSlides/notesSlide12.xml" ContentType="application/vnd.openxmlformats-officedocument.presentationml.notesSlide+xml"/>
  <Override PartName="/ppt/charts/chart7.xml" ContentType="application/vnd.openxmlformats-officedocument.drawingml.char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rts/colors1.xml" ContentType="application/vnd.ms-office.chartcolorstyle+xml"/>
  <Override PartName="/ppt/charts/style1.xml" ContentType="application/vnd.ms-office.chartstyle+xml"/>
  <Override PartName="/ppt/charts/colors2.xml" ContentType="application/vnd.ms-office.chartcolorstyle+xml"/>
  <Override PartName="/ppt/charts/style2.xml" ContentType="application/vnd.ms-office.chartstyle+xml"/>
  <Override PartName="/ppt/charts/colors3.xml" ContentType="application/vnd.ms-office.chartcolorstyle+xml"/>
  <Override PartName="/ppt/charts/style3.xml" ContentType="application/vnd.ms-office.chartstyle+xml"/>
  <Override PartName="/ppt/charts/colors4.xml" ContentType="application/vnd.ms-office.chartcolorstyle+xml"/>
  <Override PartName="/ppt/charts/style4.xml" ContentType="application/vnd.ms-office.chartstyle+xml"/>
  <Override PartName="/ppt/charts/colors5.xml" ContentType="application/vnd.ms-office.chartcolorstyle+xml"/>
  <Override PartName="/ppt/charts/style5.xml" ContentType="application/vnd.ms-office.chartstyle+xml"/>
  <Override PartName="/ppt/charts/colors6.xml" ContentType="application/vnd.ms-office.chartcolorstyle+xml"/>
  <Override PartName="/ppt/charts/style6.xml" ContentType="application/vnd.ms-office.chartstyl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6"/>
  </p:notesMasterIdLst>
  <p:sldIdLst>
    <p:sldId id="256" r:id="rId2"/>
    <p:sldId id="273" r:id="rId3"/>
    <p:sldId id="271" r:id="rId4"/>
    <p:sldId id="270" r:id="rId5"/>
    <p:sldId id="261" r:id="rId6"/>
    <p:sldId id="267" r:id="rId7"/>
    <p:sldId id="263" r:id="rId8"/>
    <p:sldId id="277" r:id="rId9"/>
    <p:sldId id="274" r:id="rId10"/>
    <p:sldId id="275" r:id="rId11"/>
    <p:sldId id="265" r:id="rId12"/>
    <p:sldId id="266" r:id="rId13"/>
    <p:sldId id="268" r:id="rId14"/>
    <p:sldId id="262" r:id="rId15"/>
  </p:sldIdLst>
  <p:sldSz cx="9144000" cy="6858000" type="screen4x3"/>
  <p:notesSz cx="6797675" cy="9926638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56" autoAdjust="0"/>
    <p:restoredTop sz="94694" autoAdjust="0"/>
  </p:normalViewPr>
  <p:slideViewPr>
    <p:cSldViewPr snapToGrid="0" snapToObjects="1">
      <p:cViewPr varScale="1">
        <p:scale>
          <a:sx n="70" d="100"/>
          <a:sy n="70" d="100"/>
        </p:scale>
        <p:origin x="-516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4896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3" Type="http://schemas.microsoft.com/office/2011/relationships/chartColorStyle" Target="colors1.xml"/><Relationship Id="rId2" Type="http://schemas.openxmlformats.org/officeDocument/2006/relationships/chartUserShapes" Target="../drawings/drawing1.xml"/><Relationship Id="rId1" Type="http://schemas.openxmlformats.org/officeDocument/2006/relationships/oleObject" Target="file:///H:\prekari_es_polgar\alakul_PREKARI\SZIR&#193;K\PPT\szirak_abrak_v2.xlsx" TargetMode="External"/><Relationship Id="rId4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microsoft.com/office/2011/relationships/chartColorStyle" Target="colors2.xml"/><Relationship Id="rId2" Type="http://schemas.openxmlformats.org/officeDocument/2006/relationships/chartUserShapes" Target="../drawings/drawing2.xml"/><Relationship Id="rId1" Type="http://schemas.openxmlformats.org/officeDocument/2006/relationships/oleObject" Target="file:///H:\prekari_es_polgar\alakul_PREKARI\SZIR&#193;K\PPT\szirak_abrak_v3.xlsx" TargetMode="External"/><Relationship Id="rId4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microsoft.com/office/2011/relationships/chartColorStyle" Target="colors3.xml"/><Relationship Id="rId2" Type="http://schemas.openxmlformats.org/officeDocument/2006/relationships/chartUserShapes" Target="../drawings/drawing3.xml"/><Relationship Id="rId1" Type="http://schemas.openxmlformats.org/officeDocument/2006/relationships/oleObject" Target="file:///H:\prekari_es_polgar\alakul_PREKARI\SZIR&#193;K\PPT\szirak_abrak_v2.xlsx" TargetMode="External"/><Relationship Id="rId4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microsoft.com/office/2011/relationships/chartColorStyle" Target="colors4.xml"/><Relationship Id="rId2" Type="http://schemas.openxmlformats.org/officeDocument/2006/relationships/chartUserShapes" Target="../drawings/drawing4.xml"/><Relationship Id="rId1" Type="http://schemas.openxmlformats.org/officeDocument/2006/relationships/oleObject" Target="file:///H:\prekari_es_polgar\alakul_PREKARI\SZIR&#193;K\PPT\szirak_abrak_v2.xlsx" TargetMode="External"/><Relationship Id="rId4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microsoft.com/office/2011/relationships/chartColorStyle" Target="colors5.xml"/><Relationship Id="rId2" Type="http://schemas.openxmlformats.org/officeDocument/2006/relationships/chartUserShapes" Target="../drawings/drawing5.xml"/><Relationship Id="rId1" Type="http://schemas.openxmlformats.org/officeDocument/2006/relationships/oleObject" Target="file:///H:\prekari_es_polgar\alakul_PREKARI\SZIR&#193;K\PPT\szirak_abrak_v2.xlsx" TargetMode="External"/><Relationship Id="rId4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6.xml"/><Relationship Id="rId1" Type="http://schemas.openxmlformats.org/officeDocument/2006/relationships/oleObject" Target="file:///H:\prekari_es_polgar\alakul_PREKARI\SZIR&#193;K\PPT\szirak_abrak_v1.xlsx" TargetMode="External"/></Relationships>
</file>

<file path=ppt/charts/_rels/chart7.xml.rels><?xml version="1.0" encoding="UTF-8" standalone="yes"?>
<Relationships xmlns="http://schemas.openxmlformats.org/package/2006/relationships"><Relationship Id="rId3" Type="http://schemas.microsoft.com/office/2011/relationships/chartStyle" Target="style6.xml"/><Relationship Id="rId2" Type="http://schemas.microsoft.com/office/2011/relationships/chartColorStyle" Target="colors6.xml"/><Relationship Id="rId1" Type="http://schemas.openxmlformats.org/officeDocument/2006/relationships/oleObject" Target="file:///H:\prekari_es_polgar\alakul_PREKARI\SZIR&#193;K\PPT\szirak_abrak_v2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hu-H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hu-HU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Sheet1!$A$20</c:f>
              <c:strCache>
                <c:ptCount val="1"/>
                <c:pt idx="0">
                  <c:v>Rossz környéken lakik (sok szegény és cigány/roma)</c:v>
                </c:pt>
              </c:strCache>
            </c:strRef>
          </c:tx>
          <c:spPr>
            <a:solidFill>
              <a:srgbClr val="002060"/>
            </a:solidFill>
            <a:ln>
              <a:solidFill>
                <a:schemeClr val="accent1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hu-H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Sheet1!$B$19:$D$19</c:f>
              <c:strCache>
                <c:ptCount val="3"/>
                <c:pt idx="0">
                  <c:v>Szekunder szegmens</c:v>
                </c:pt>
                <c:pt idx="1">
                  <c:v>Prekariátus</c:v>
                </c:pt>
                <c:pt idx="2">
                  <c:v>Primer alsó szegmens</c:v>
                </c:pt>
              </c:strCache>
            </c:strRef>
          </c:cat>
          <c:val>
            <c:numRef>
              <c:f>Sheet1!$B$20:$D$20</c:f>
              <c:numCache>
                <c:formatCode>General</c:formatCode>
                <c:ptCount val="3"/>
                <c:pt idx="0">
                  <c:v>37</c:v>
                </c:pt>
                <c:pt idx="1">
                  <c:v>11</c:v>
                </c:pt>
                <c:pt idx="2">
                  <c:v>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06FA-4B97-83F2-81D53B997A2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95297920"/>
        <c:axId val="95299456"/>
      </c:barChart>
      <c:catAx>
        <c:axId val="9529792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hu-HU"/>
          </a:p>
        </c:txPr>
        <c:crossAx val="95299456"/>
        <c:crosses val="autoZero"/>
        <c:auto val="1"/>
        <c:lblAlgn val="ctr"/>
        <c:lblOffset val="100"/>
        <c:noMultiLvlLbl val="0"/>
      </c:catAx>
      <c:valAx>
        <c:axId val="95299456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hu-HU"/>
          </a:p>
        </c:txPr>
        <c:crossAx val="9529792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hu-HU"/>
    </a:p>
  </c:txPr>
  <c:externalData r:id="rId1">
    <c:autoUpdate val="0"/>
  </c:externalData>
  <c:userShapes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hu-H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hu-HU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Sheet2!$A$14</c:f>
              <c:strCache>
                <c:ptCount val="1"/>
                <c:pt idx="0">
                  <c:v>„Laeken-szegény”</c:v>
                </c:pt>
              </c:strCache>
            </c:strRef>
          </c:tx>
          <c:spPr>
            <a:solidFill>
              <a:srgbClr val="00206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hu-H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Sheet2!$B$13:$D$13</c:f>
              <c:strCache>
                <c:ptCount val="3"/>
                <c:pt idx="0">
                  <c:v>Szekunder szegmens</c:v>
                </c:pt>
                <c:pt idx="1">
                  <c:v>Prekariátus</c:v>
                </c:pt>
                <c:pt idx="2">
                  <c:v>Primer alsó szegmens</c:v>
                </c:pt>
              </c:strCache>
            </c:strRef>
          </c:cat>
          <c:val>
            <c:numRef>
              <c:f>Sheet2!$B$14:$D$14</c:f>
              <c:numCache>
                <c:formatCode>General</c:formatCode>
                <c:ptCount val="3"/>
                <c:pt idx="0">
                  <c:v>72</c:v>
                </c:pt>
                <c:pt idx="1">
                  <c:v>39</c:v>
                </c:pt>
                <c:pt idx="2">
                  <c:v>26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E7B7-40A3-971C-856CA5E837A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109283200"/>
        <c:axId val="109284736"/>
      </c:barChart>
      <c:catAx>
        <c:axId val="10928320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hu-HU"/>
          </a:p>
        </c:txPr>
        <c:crossAx val="109284736"/>
        <c:crosses val="autoZero"/>
        <c:auto val="1"/>
        <c:lblAlgn val="ctr"/>
        <c:lblOffset val="100"/>
        <c:noMultiLvlLbl val="0"/>
      </c:catAx>
      <c:valAx>
        <c:axId val="109284736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hu-HU"/>
          </a:p>
        </c:txPr>
        <c:crossAx val="10928320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hu-HU"/>
    </a:p>
  </c:txPr>
  <c:externalData r:id="rId1">
    <c:autoUpdate val="0"/>
  </c:externalData>
  <c:userShapes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hu-H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hu-HU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Sheet5!$A$2</c:f>
              <c:strCache>
                <c:ptCount val="1"/>
                <c:pt idx="0">
                  <c:v>Van írott szerződése (%)</c:v>
                </c:pt>
              </c:strCache>
            </c:strRef>
          </c:tx>
          <c:spPr>
            <a:solidFill>
              <a:srgbClr val="00206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hu-H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Sheet5!$B$1:$D$1</c:f>
              <c:strCache>
                <c:ptCount val="3"/>
                <c:pt idx="0">
                  <c:v>Szekunder szegmens</c:v>
                </c:pt>
                <c:pt idx="1">
                  <c:v>Prekariátus</c:v>
                </c:pt>
                <c:pt idx="2">
                  <c:v>Primer alsó szegmens</c:v>
                </c:pt>
              </c:strCache>
            </c:strRef>
          </c:cat>
          <c:val>
            <c:numRef>
              <c:f>Sheet5!$B$2:$D$2</c:f>
              <c:numCache>
                <c:formatCode>General</c:formatCode>
                <c:ptCount val="3"/>
                <c:pt idx="0">
                  <c:v>73</c:v>
                </c:pt>
                <c:pt idx="1">
                  <c:v>90</c:v>
                </c:pt>
                <c:pt idx="2">
                  <c:v>94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AD37-44A2-8631-664D4160A0A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109628032"/>
        <c:axId val="109629824"/>
      </c:barChart>
      <c:catAx>
        <c:axId val="10962803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hu-HU"/>
          </a:p>
        </c:txPr>
        <c:crossAx val="109629824"/>
        <c:crosses val="autoZero"/>
        <c:auto val="1"/>
        <c:lblAlgn val="ctr"/>
        <c:lblOffset val="100"/>
        <c:noMultiLvlLbl val="0"/>
      </c:catAx>
      <c:valAx>
        <c:axId val="109629824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hu-HU"/>
          </a:p>
        </c:txPr>
        <c:crossAx val="10962803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hu-HU"/>
    </a:p>
  </c:txPr>
  <c:externalData r:id="rId1">
    <c:autoUpdate val="0"/>
  </c:externalData>
  <c:userShapes r:id="rId2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hu-H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hu-HU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Sheet6!$A$2</c:f>
              <c:strCache>
                <c:ptCount val="1"/>
                <c:pt idx="0">
                  <c:v>Cigányok/romák között dolgozik (%)</c:v>
                </c:pt>
              </c:strCache>
            </c:strRef>
          </c:tx>
          <c:spPr>
            <a:solidFill>
              <a:srgbClr val="00206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hu-H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Sheet6!$B$1:$D$1</c:f>
              <c:strCache>
                <c:ptCount val="3"/>
                <c:pt idx="0">
                  <c:v>Szekunder szegmens</c:v>
                </c:pt>
                <c:pt idx="1">
                  <c:v>Prekariátus</c:v>
                </c:pt>
                <c:pt idx="2">
                  <c:v>Primer alsó szegmens</c:v>
                </c:pt>
              </c:strCache>
            </c:strRef>
          </c:cat>
          <c:val>
            <c:numRef>
              <c:f>Sheet6!$B$2:$D$2</c:f>
              <c:numCache>
                <c:formatCode>General</c:formatCode>
                <c:ptCount val="3"/>
                <c:pt idx="0">
                  <c:v>18</c:v>
                </c:pt>
                <c:pt idx="1">
                  <c:v>5</c:v>
                </c:pt>
                <c:pt idx="2">
                  <c:v>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70F7-473D-9472-3BA12930F62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109343488"/>
        <c:axId val="109345024"/>
      </c:barChart>
      <c:catAx>
        <c:axId val="109343488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hu-HU"/>
          </a:p>
        </c:txPr>
        <c:crossAx val="109345024"/>
        <c:crosses val="autoZero"/>
        <c:auto val="1"/>
        <c:lblAlgn val="ctr"/>
        <c:lblOffset val="100"/>
        <c:noMultiLvlLbl val="0"/>
      </c:catAx>
      <c:valAx>
        <c:axId val="109345024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hu-HU"/>
          </a:p>
        </c:txPr>
        <c:crossAx val="10934348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hu-HU"/>
    </a:p>
  </c:txPr>
  <c:externalData r:id="rId1">
    <c:autoUpdate val="0"/>
  </c:externalData>
  <c:userShapes r:id="rId2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hu-H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hu-HU"/>
              <a:t>Legmagasabb jövedelmi ötöd aránya (%)</a:t>
            </a:r>
            <a:endParaRPr lang="en-US"/>
          </a:p>
        </c:rich>
      </c:tx>
      <c:layout/>
      <c:overlay val="0"/>
      <c:spPr>
        <a:noFill/>
        <a:ln>
          <a:noFill/>
        </a:ln>
        <a:effectLst/>
      </c:sp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Sheet7!$A$3</c:f>
              <c:strCache>
                <c:ptCount val="1"/>
                <c:pt idx="0">
                  <c:v>175 000–</c:v>
                </c:pt>
              </c:strCache>
            </c:strRef>
          </c:tx>
          <c:spPr>
            <a:solidFill>
              <a:srgbClr val="00206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hu-H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multiLvlStrRef>
              <c:f>Sheet7!$B$1:$E$2</c:f>
              <c:multiLvlStrCache>
                <c:ptCount val="4"/>
                <c:lvl>
                  <c:pt idx="0">
                    <c:v>Bet/sm. instabil</c:v>
                  </c:pt>
                  <c:pt idx="1">
                    <c:v>Bet/sm. stabil</c:v>
                  </c:pt>
                  <c:pt idx="2">
                    <c:v>Szakm. instabil</c:v>
                  </c:pt>
                  <c:pt idx="3">
                    <c:v>Szakm. stabil</c:v>
                  </c:pt>
                </c:lvl>
                <c:lvl>
                  <c:pt idx="0">
                    <c:v>Szekunder szegmens</c:v>
                  </c:pt>
                  <c:pt idx="1">
                    <c:v>Prekariátus</c:v>
                  </c:pt>
                  <c:pt idx="3">
                    <c:v>Primer alsó szegmens</c:v>
                  </c:pt>
                </c:lvl>
              </c:multiLvlStrCache>
            </c:multiLvlStrRef>
          </c:cat>
          <c:val>
            <c:numRef>
              <c:f>Sheet7!$B$3:$E$3</c:f>
              <c:numCache>
                <c:formatCode>General</c:formatCode>
                <c:ptCount val="4"/>
                <c:pt idx="0">
                  <c:v>4</c:v>
                </c:pt>
                <c:pt idx="1">
                  <c:v>8</c:v>
                </c:pt>
                <c:pt idx="2">
                  <c:v>6</c:v>
                </c:pt>
                <c:pt idx="3">
                  <c:v>18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D2E4-4522-9D68-D9B3799153E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109401600"/>
        <c:axId val="109403136"/>
      </c:barChart>
      <c:catAx>
        <c:axId val="10940160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hu-HU"/>
          </a:p>
        </c:txPr>
        <c:crossAx val="109403136"/>
        <c:crosses val="autoZero"/>
        <c:auto val="1"/>
        <c:lblAlgn val="ctr"/>
        <c:lblOffset val="100"/>
        <c:noMultiLvlLbl val="0"/>
      </c:catAx>
      <c:valAx>
        <c:axId val="109403136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hu-HU"/>
          </a:p>
        </c:txPr>
        <c:crossAx val="10940160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hu-HU"/>
    </a:p>
  </c:txPr>
  <c:externalData r:id="rId1">
    <c:autoUpdate val="0"/>
  </c:externalData>
  <c:userShapes r:id="rId2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hu-H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hu-HU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Sheet3!$A$19</c:f>
              <c:strCache>
                <c:ptCount val="1"/>
                <c:pt idx="0">
                  <c:v>Nem fontos tagja a társadalomnak</c:v>
                </c:pt>
              </c:strCache>
            </c:strRef>
          </c:tx>
          <c:spPr>
            <a:solidFill>
              <a:srgbClr val="00206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hu-H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Sheet3!$B$18:$D$18</c:f>
              <c:strCache>
                <c:ptCount val="3"/>
                <c:pt idx="0">
                  <c:v>Szekunder szegmens</c:v>
                </c:pt>
                <c:pt idx="1">
                  <c:v>Prekariátus</c:v>
                </c:pt>
                <c:pt idx="2">
                  <c:v>Primer alsó szegmens</c:v>
                </c:pt>
              </c:strCache>
            </c:strRef>
          </c:cat>
          <c:val>
            <c:numRef>
              <c:f>Sheet3!$B$19:$D$19</c:f>
              <c:numCache>
                <c:formatCode>General</c:formatCode>
                <c:ptCount val="3"/>
                <c:pt idx="0">
                  <c:v>30</c:v>
                </c:pt>
                <c:pt idx="1">
                  <c:v>14</c:v>
                </c:pt>
                <c:pt idx="2">
                  <c:v>12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7464-4ED2-8F0C-DA0381CC4E2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109524864"/>
        <c:axId val="109526400"/>
      </c:barChart>
      <c:catAx>
        <c:axId val="10952486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hu-HU"/>
          </a:p>
        </c:txPr>
        <c:crossAx val="109526400"/>
        <c:crosses val="autoZero"/>
        <c:auto val="1"/>
        <c:lblAlgn val="ctr"/>
        <c:lblOffset val="100"/>
        <c:noMultiLvlLbl val="0"/>
      </c:catAx>
      <c:valAx>
        <c:axId val="109526400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hu-HU"/>
          </a:p>
        </c:txPr>
        <c:crossAx val="10952486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hu-HU"/>
    </a:p>
  </c:txPr>
  <c:externalData r:id="rId1">
    <c:autoUpdate val="0"/>
  </c:externalData>
  <c:userShapes r:id="rId2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hu-H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600" b="0" i="0" u="none" strike="noStrike" kern="1200" spc="0" baseline="0">
                <a:solidFill>
                  <a:sysClr val="windowText" lastClr="000000">
                    <a:lumMod val="65000"/>
                    <a:lumOff val="35000"/>
                  </a:sysClr>
                </a:solidFill>
                <a:latin typeface="+mn-lt"/>
                <a:ea typeface="+mn-ea"/>
                <a:cs typeface="+mn-cs"/>
              </a:defRPr>
            </a:pPr>
            <a:r>
              <a:rPr lang="hu-HU" sz="1600" b="1" i="0" baseline="0">
                <a:effectLst/>
              </a:rPr>
              <a:t>A munkaerőpiaci csoportok munkájukkal való elégedettség szerinti </a:t>
            </a:r>
            <a:br>
              <a:rPr lang="hu-HU" sz="1600" b="1" i="0" baseline="0">
                <a:effectLst/>
              </a:rPr>
            </a:br>
            <a:r>
              <a:rPr lang="hu-HU" sz="1600" b="1" i="0" baseline="0">
                <a:effectLst/>
              </a:rPr>
              <a:t>megoszlása (%) </a:t>
            </a:r>
            <a:endParaRPr lang="hu-HU" sz="1600">
              <a:effectLst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600" b="0" i="0" u="none" strike="noStrike" kern="1200" spc="0" baseline="0">
                <a:solidFill>
                  <a:sysClr val="windowText" lastClr="000000">
                    <a:lumMod val="65000"/>
                    <a:lumOff val="35000"/>
                  </a:sysClr>
                </a:solidFill>
                <a:latin typeface="+mn-lt"/>
                <a:ea typeface="+mn-ea"/>
                <a:cs typeface="+mn-cs"/>
              </a:defRPr>
            </a:pPr>
            <a:endParaRPr lang="hu-HU" sz="1600"/>
          </a:p>
        </c:rich>
      </c:tx>
      <c:layout/>
      <c:overlay val="0"/>
      <c:spPr>
        <a:noFill/>
        <a:ln>
          <a:noFill/>
        </a:ln>
        <a:effectLst/>
      </c:sp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Sheet4!$A$3</c:f>
              <c:strCache>
                <c:ptCount val="1"/>
                <c:pt idx="0">
                  <c:v>Teljesen</c:v>
                </c:pt>
              </c:strCache>
            </c:strRef>
          </c:tx>
          <c:spPr>
            <a:solidFill>
              <a:srgbClr val="00206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hu-H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multiLvlStrRef>
              <c:f>Sheet4!$B$1:$E$2</c:f>
              <c:multiLvlStrCache>
                <c:ptCount val="4"/>
                <c:lvl>
                  <c:pt idx="0">
                    <c:v>Bet/sm. instabil</c:v>
                  </c:pt>
                  <c:pt idx="1">
                    <c:v>Bet/sm. stabil</c:v>
                  </c:pt>
                  <c:pt idx="2">
                    <c:v>Szakm. instabil</c:v>
                  </c:pt>
                  <c:pt idx="3">
                    <c:v>Szakm. stabil</c:v>
                  </c:pt>
                </c:lvl>
                <c:lvl>
                  <c:pt idx="0">
                    <c:v>Szekunder szegmens</c:v>
                  </c:pt>
                  <c:pt idx="1">
                    <c:v>Prekariátus</c:v>
                  </c:pt>
                  <c:pt idx="3">
                    <c:v>Primer alsó szegmens</c:v>
                  </c:pt>
                </c:lvl>
              </c:multiLvlStrCache>
            </c:multiLvlStrRef>
          </c:cat>
          <c:val>
            <c:numRef>
              <c:f>Sheet4!$B$3:$E$3</c:f>
              <c:numCache>
                <c:formatCode>General</c:formatCode>
                <c:ptCount val="4"/>
                <c:pt idx="0">
                  <c:v>5</c:v>
                </c:pt>
                <c:pt idx="1">
                  <c:v>10</c:v>
                </c:pt>
                <c:pt idx="2">
                  <c:v>15</c:v>
                </c:pt>
                <c:pt idx="3">
                  <c:v>11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00D8-467A-9578-ACC706D7D7D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109480576"/>
        <c:axId val="109486464"/>
      </c:barChart>
      <c:catAx>
        <c:axId val="109480576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hu-HU"/>
          </a:p>
        </c:txPr>
        <c:crossAx val="109486464"/>
        <c:crosses val="autoZero"/>
        <c:auto val="1"/>
        <c:lblAlgn val="ctr"/>
        <c:lblOffset val="100"/>
        <c:noMultiLvlLbl val="0"/>
      </c:catAx>
      <c:valAx>
        <c:axId val="109486464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hu-HU"/>
          </a:p>
        </c:txPr>
        <c:crossAx val="10948057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hu-HU"/>
    </a:p>
  </c:txPr>
  <c:externalData r:id="rId1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5.png"/></Relationships>
</file>

<file path=ppt/drawings/_rels/drawing2.xml.rels><?xml version="1.0" encoding="UTF-8" standalone="yes"?>
<Relationships xmlns="http://schemas.openxmlformats.org/package/2006/relationships"><Relationship Id="rId1" Type="http://schemas.openxmlformats.org/officeDocument/2006/relationships/image" Target="../media/image5.png"/></Relationships>
</file>

<file path=ppt/drawings/_rels/drawing3.xml.rels><?xml version="1.0" encoding="UTF-8" standalone="yes"?>
<Relationships xmlns="http://schemas.openxmlformats.org/package/2006/relationships"><Relationship Id="rId1" Type="http://schemas.openxmlformats.org/officeDocument/2006/relationships/image" Target="../media/image5.png"/></Relationships>
</file>

<file path=ppt/drawings/_rels/drawing4.xml.rels><?xml version="1.0" encoding="UTF-8" standalone="yes"?>
<Relationships xmlns="http://schemas.openxmlformats.org/package/2006/relationships"><Relationship Id="rId1" Type="http://schemas.openxmlformats.org/officeDocument/2006/relationships/image" Target="../media/image5.png"/></Relationships>
</file>

<file path=ppt/drawings/_rels/drawing5.xml.rels><?xml version="1.0" encoding="UTF-8" standalone="yes"?>
<Relationships xmlns="http://schemas.openxmlformats.org/package/2006/relationships"><Relationship Id="rId1" Type="http://schemas.openxmlformats.org/officeDocument/2006/relationships/image" Target="../media/image5.png"/></Relationships>
</file>

<file path=ppt/drawings/_rels/drawing6.xml.rels><?xml version="1.0" encoding="UTF-8" standalone="yes"?>
<Relationships xmlns="http://schemas.openxmlformats.org/package/2006/relationships"><Relationship Id="rId1" Type="http://schemas.openxmlformats.org/officeDocument/2006/relationships/image" Target="../media/image5.png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0.04375</cdr:x>
      <cdr:y>0.68403</cdr:y>
    </cdr:from>
    <cdr:to>
      <cdr:x>0.96875</cdr:x>
      <cdr:y>0.70692</cdr:y>
    </cdr:to>
    <cdr:pic>
      <cdr:nvPicPr>
        <cdr:cNvPr id="2" name="chart"/>
        <cdr:cNvPicPr>
          <a:picLocks xmlns:a="http://schemas.openxmlformats.org/drawingml/2006/main" noChangeAspect="1"/>
        </cdr:cNvPicPr>
      </cdr:nvPicPr>
      <cdr:blipFill>
        <a:blip xmlns:a="http://schemas.openxmlformats.org/drawingml/2006/main" xmlns:r="http://schemas.openxmlformats.org/officeDocument/2006/relationships" r:embed="rId1"/>
        <a:stretch xmlns:a="http://schemas.openxmlformats.org/drawingml/2006/main">
          <a:fillRect/>
        </a:stretch>
      </cdr:blipFill>
      <cdr:spPr>
        <a:xfrm xmlns:a="http://schemas.openxmlformats.org/drawingml/2006/main" rot="5400000">
          <a:off x="2283164" y="-206735"/>
          <a:ext cx="62792" cy="4229100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  <a:effectLst xmlns:a="http://schemas.openxmlformats.org/drawingml/2006/main">
          <a:outerShdw dist="50800" sx="191000" sy="191000" algn="ctr" rotWithShape="0">
            <a:schemeClr val="bg1">
              <a:alpha val="0"/>
            </a:schemeClr>
          </a:outerShdw>
        </a:effectLst>
      </cdr:spPr>
    </cdr:pic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0.05</cdr:x>
      <cdr:y>0.65625</cdr:y>
    </cdr:from>
    <cdr:to>
      <cdr:x>0.975</cdr:x>
      <cdr:y>0.67914</cdr:y>
    </cdr:to>
    <cdr:pic>
      <cdr:nvPicPr>
        <cdr:cNvPr id="2" name="chart"/>
        <cdr:cNvPicPr>
          <a:picLocks xmlns:a="http://schemas.openxmlformats.org/drawingml/2006/main" noChangeAspect="1"/>
        </cdr:cNvPicPr>
      </cdr:nvPicPr>
      <cdr:blipFill>
        <a:blip xmlns:a="http://schemas.openxmlformats.org/drawingml/2006/main" xmlns:r="http://schemas.openxmlformats.org/officeDocument/2006/relationships" r:embed="rId1"/>
        <a:stretch xmlns:a="http://schemas.openxmlformats.org/drawingml/2006/main">
          <a:fillRect/>
        </a:stretch>
      </cdr:blipFill>
      <cdr:spPr>
        <a:xfrm xmlns:a="http://schemas.openxmlformats.org/drawingml/2006/main" rot="5400000">
          <a:off x="2311739" y="-282935"/>
          <a:ext cx="62792" cy="4229100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  <a:effectLst xmlns:a="http://schemas.openxmlformats.org/drawingml/2006/main">
          <a:outerShdw dist="50800" sx="191000" sy="191000" algn="ctr" rotWithShape="0">
            <a:schemeClr val="bg1">
              <a:alpha val="0"/>
            </a:schemeClr>
          </a:outerShdw>
        </a:effectLst>
      </cdr:spPr>
    </cdr:pic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0.05</cdr:x>
      <cdr:y>0.64583</cdr:y>
    </cdr:from>
    <cdr:to>
      <cdr:x>0.975</cdr:x>
      <cdr:y>0.66872</cdr:y>
    </cdr:to>
    <cdr:pic>
      <cdr:nvPicPr>
        <cdr:cNvPr id="2" name="chart"/>
        <cdr:cNvPicPr>
          <a:picLocks xmlns:a="http://schemas.openxmlformats.org/drawingml/2006/main" noChangeAspect="1"/>
        </cdr:cNvPicPr>
      </cdr:nvPicPr>
      <cdr:blipFill>
        <a:blip xmlns:a="http://schemas.openxmlformats.org/drawingml/2006/main" xmlns:r="http://schemas.openxmlformats.org/officeDocument/2006/relationships" r:embed="rId1"/>
        <a:stretch xmlns:a="http://schemas.openxmlformats.org/drawingml/2006/main">
          <a:fillRect/>
        </a:stretch>
      </cdr:blipFill>
      <cdr:spPr>
        <a:xfrm xmlns:a="http://schemas.openxmlformats.org/drawingml/2006/main" rot="5400000">
          <a:off x="2311739" y="-311510"/>
          <a:ext cx="62792" cy="4229100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  <a:effectLst xmlns:a="http://schemas.openxmlformats.org/drawingml/2006/main">
          <a:outerShdw dist="50800" sx="191000" sy="191000" algn="ctr" rotWithShape="0">
            <a:schemeClr val="bg1">
              <a:alpha val="0"/>
            </a:schemeClr>
          </a:outerShdw>
        </a:effectLst>
      </cdr:spPr>
    </cdr:pic>
  </cdr:relSizeAnchor>
</c:userShapes>
</file>

<file path=ppt/drawings/drawing4.xml><?xml version="1.0" encoding="utf-8"?>
<c:userShapes xmlns:c="http://schemas.openxmlformats.org/drawingml/2006/chart">
  <cdr:relSizeAnchor xmlns:cdr="http://schemas.openxmlformats.org/drawingml/2006/chartDrawing">
    <cdr:from>
      <cdr:x>0.05</cdr:x>
      <cdr:y>0.64583</cdr:y>
    </cdr:from>
    <cdr:to>
      <cdr:x>0.975</cdr:x>
      <cdr:y>0.66872</cdr:y>
    </cdr:to>
    <cdr:pic>
      <cdr:nvPicPr>
        <cdr:cNvPr id="2" name="chart"/>
        <cdr:cNvPicPr>
          <a:picLocks xmlns:a="http://schemas.openxmlformats.org/drawingml/2006/main" noChangeAspect="1"/>
        </cdr:cNvPicPr>
      </cdr:nvPicPr>
      <cdr:blipFill>
        <a:blip xmlns:a="http://schemas.openxmlformats.org/drawingml/2006/main" xmlns:r="http://schemas.openxmlformats.org/officeDocument/2006/relationships" r:embed="rId1"/>
        <a:stretch xmlns:a="http://schemas.openxmlformats.org/drawingml/2006/main">
          <a:fillRect/>
        </a:stretch>
      </cdr:blipFill>
      <cdr:spPr>
        <a:xfrm xmlns:a="http://schemas.openxmlformats.org/drawingml/2006/main" rot="5400000">
          <a:off x="2311739" y="-311510"/>
          <a:ext cx="62792" cy="4229100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  <a:effectLst xmlns:a="http://schemas.openxmlformats.org/drawingml/2006/main">
          <a:outerShdw dist="50800" sx="191000" sy="191000" algn="ctr" rotWithShape="0">
            <a:schemeClr val="bg1">
              <a:alpha val="0"/>
            </a:schemeClr>
          </a:outerShdw>
        </a:effectLst>
      </cdr:spPr>
    </cdr:pic>
  </cdr:relSizeAnchor>
</c:userShapes>
</file>

<file path=ppt/drawings/drawing5.xml><?xml version="1.0" encoding="utf-8"?>
<c:userShapes xmlns:c="http://schemas.openxmlformats.org/drawingml/2006/chart">
  <cdr:relSizeAnchor xmlns:cdr="http://schemas.openxmlformats.org/drawingml/2006/chartDrawing">
    <cdr:from>
      <cdr:x>0.02917</cdr:x>
      <cdr:y>0.32205</cdr:y>
    </cdr:from>
    <cdr:to>
      <cdr:x>0.95417</cdr:x>
      <cdr:y>0.34494</cdr:y>
    </cdr:to>
    <cdr:pic>
      <cdr:nvPicPr>
        <cdr:cNvPr id="2" name="chart"/>
        <cdr:cNvPicPr>
          <a:picLocks xmlns:a="http://schemas.openxmlformats.org/drawingml/2006/main" noChangeAspect="1"/>
        </cdr:cNvPicPr>
      </cdr:nvPicPr>
      <cdr:blipFill>
        <a:blip xmlns:a="http://schemas.openxmlformats.org/drawingml/2006/main" xmlns:r="http://schemas.openxmlformats.org/officeDocument/2006/relationships" r:embed="rId1"/>
        <a:stretch xmlns:a="http://schemas.openxmlformats.org/drawingml/2006/main">
          <a:fillRect/>
        </a:stretch>
      </cdr:blipFill>
      <cdr:spPr>
        <a:xfrm xmlns:a="http://schemas.openxmlformats.org/drawingml/2006/main" rot="5400000">
          <a:off x="2209854" y="-1005945"/>
          <a:ext cx="76092" cy="4229100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  <a:effectLst xmlns:a="http://schemas.openxmlformats.org/drawingml/2006/main">
          <a:outerShdw dist="50800" sx="191000" sy="191000" algn="ctr" rotWithShape="0">
            <a:schemeClr val="bg1">
              <a:alpha val="0"/>
            </a:schemeClr>
          </a:outerShdw>
        </a:effectLst>
      </cdr:spPr>
    </cdr:pic>
  </cdr:relSizeAnchor>
</c:userShapes>
</file>

<file path=ppt/drawings/drawing6.xml><?xml version="1.0" encoding="utf-8"?>
<c:userShapes xmlns:c="http://schemas.openxmlformats.org/drawingml/2006/chart">
  <cdr:relSizeAnchor xmlns:cdr="http://schemas.openxmlformats.org/drawingml/2006/chartDrawing">
    <cdr:from>
      <cdr:x>0.06041</cdr:x>
      <cdr:y>0.65972</cdr:y>
    </cdr:from>
    <cdr:to>
      <cdr:x>0.98541</cdr:x>
      <cdr:y>0.68261</cdr:y>
    </cdr:to>
    <cdr:pic>
      <cdr:nvPicPr>
        <cdr:cNvPr id="2" name="chart"/>
        <cdr:cNvPicPr>
          <a:picLocks xmlns:a="http://schemas.openxmlformats.org/drawingml/2006/main" noChangeAspect="1"/>
        </cdr:cNvPicPr>
      </cdr:nvPicPr>
      <cdr:blipFill>
        <a:blip xmlns:a="http://schemas.openxmlformats.org/drawingml/2006/main" xmlns:r="http://schemas.openxmlformats.org/officeDocument/2006/relationships" r:embed="rId1"/>
        <a:stretch xmlns:a="http://schemas.openxmlformats.org/drawingml/2006/main">
          <a:fillRect/>
        </a:stretch>
      </cdr:blipFill>
      <cdr:spPr>
        <a:xfrm xmlns:a="http://schemas.openxmlformats.org/drawingml/2006/main" rot="5400000">
          <a:off x="2359364" y="-273410"/>
          <a:ext cx="62792" cy="4229100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  <a:effectLst xmlns:a="http://schemas.openxmlformats.org/drawingml/2006/main">
          <a:outerShdw dist="50800" sx="191000" sy="191000" algn="ctr" rotWithShape="0">
            <a:schemeClr val="bg1">
              <a:alpha val="0"/>
            </a:schemeClr>
          </a:outerShdw>
        </a:effectLst>
      </cdr:spPr>
    </cdr:pic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89ADBA8-3AC0-43D3-9AF3-E6628F7839B7}" type="datetimeFigureOut">
              <a:rPr lang="hu-HU" smtClean="0"/>
              <a:t>2016.11.12.</a:t>
            </a:fld>
            <a:endParaRPr lang="hu-H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41425"/>
            <a:ext cx="44672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u-H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3D9DEF5-0ADD-4ECB-8659-56F9C4C94D21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1420643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D9DEF5-0ADD-4ECB-8659-56F9C4C94D21}" type="slidenum">
              <a:rPr lang="hu-HU" smtClean="0"/>
              <a:t>1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91073282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D9DEF5-0ADD-4ECB-8659-56F9C4C94D21}" type="slidenum">
              <a:rPr lang="hu-HU" smtClean="0"/>
              <a:t>10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50198663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D9DEF5-0ADD-4ECB-8659-56F9C4C94D21}" type="slidenum">
              <a:rPr lang="hu-HU" smtClean="0"/>
              <a:t>11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53848116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D9DEF5-0ADD-4ECB-8659-56F9C4C94D21}" type="slidenum">
              <a:rPr lang="hu-HU" smtClean="0"/>
              <a:t>12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75681588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D9DEF5-0ADD-4ECB-8659-56F9C4C94D21}" type="slidenum">
              <a:rPr lang="hu-HU" smtClean="0"/>
              <a:t>13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41591462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D9DEF5-0ADD-4ECB-8659-56F9C4C94D21}" type="slidenum">
              <a:rPr lang="hu-HU" smtClean="0"/>
              <a:t>14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7548256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D9DEF5-0ADD-4ECB-8659-56F9C4C94D21}" type="slidenum">
              <a:rPr lang="hu-HU" smtClean="0"/>
              <a:t>2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06915036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D9DEF5-0ADD-4ECB-8659-56F9C4C94D21}" type="slidenum">
              <a:rPr lang="hu-HU" smtClean="0"/>
              <a:t>3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90467937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D9DEF5-0ADD-4ECB-8659-56F9C4C94D21}" type="slidenum">
              <a:rPr lang="hu-HU" smtClean="0"/>
              <a:t>4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6269362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D9DEF5-0ADD-4ECB-8659-56F9C4C94D21}" type="slidenum">
              <a:rPr lang="hu-HU" smtClean="0"/>
              <a:t>5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17067418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D9DEF5-0ADD-4ECB-8659-56F9C4C94D21}" type="slidenum">
              <a:rPr lang="hu-HU" smtClean="0"/>
              <a:t>6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77409574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D9DEF5-0ADD-4ECB-8659-56F9C4C94D21}" type="slidenum">
              <a:rPr lang="hu-HU" smtClean="0"/>
              <a:t>7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54895373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D9DEF5-0ADD-4ECB-8659-56F9C4C94D21}" type="slidenum">
              <a:rPr lang="hu-HU" smtClean="0"/>
              <a:t>8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4178355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D9DEF5-0ADD-4ECB-8659-56F9C4C94D21}" type="slidenum">
              <a:rPr lang="hu-HU" smtClean="0"/>
              <a:t>9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6577620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u-HU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BA9D15-DE23-4F30-A33B-44604184296E}" type="datetimeFigureOut">
              <a:rPr lang="en-US"/>
              <a:pPr>
                <a:defRPr/>
              </a:pPr>
              <a:t>11/12/2016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A411467-4F59-487C-955D-EDE918BB589F}" type="slidenum">
              <a:rPr lang="en-US" altLang="hu-HU"/>
              <a:pPr/>
              <a:t>‹#›</a:t>
            </a:fld>
            <a:endParaRPr lang="en-US" altLang="hu-HU"/>
          </a:p>
        </p:txBody>
      </p:sp>
    </p:spTree>
    <p:extLst>
      <p:ext uri="{BB962C8B-B14F-4D97-AF65-F5344CB8AC3E}">
        <p14:creationId xmlns:p14="http://schemas.microsoft.com/office/powerpoint/2010/main" val="3839717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/>
              <a:t>Click to edit Master text styles</a:t>
            </a:r>
          </a:p>
          <a:p>
            <a:pPr lvl="1"/>
            <a:r>
              <a:rPr lang="hu-HU"/>
              <a:t>Second level</a:t>
            </a:r>
          </a:p>
          <a:p>
            <a:pPr lvl="2"/>
            <a:r>
              <a:rPr lang="hu-HU"/>
              <a:t>Third level</a:t>
            </a:r>
          </a:p>
          <a:p>
            <a:pPr lvl="3"/>
            <a:r>
              <a:rPr lang="hu-HU"/>
              <a:t>Fourth level</a:t>
            </a:r>
          </a:p>
          <a:p>
            <a:pPr lvl="4"/>
            <a:r>
              <a:rPr lang="hu-HU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E4B19B-4E96-4D26-A677-15A68068591B}" type="datetimeFigureOut">
              <a:rPr lang="en-US"/>
              <a:pPr>
                <a:defRPr/>
              </a:pPr>
              <a:t>11/12/2016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4AB450D-7909-4212-B869-9BBE9853C4C1}" type="slidenum">
              <a:rPr lang="en-US" altLang="hu-HU"/>
              <a:pPr/>
              <a:t>‹#›</a:t>
            </a:fld>
            <a:endParaRPr lang="en-US" altLang="hu-HU"/>
          </a:p>
        </p:txBody>
      </p:sp>
    </p:spTree>
    <p:extLst>
      <p:ext uri="{BB962C8B-B14F-4D97-AF65-F5344CB8AC3E}">
        <p14:creationId xmlns:p14="http://schemas.microsoft.com/office/powerpoint/2010/main" val="38687537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u-HU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u-HU"/>
              <a:t>Click to edit Master text styles</a:t>
            </a:r>
          </a:p>
          <a:p>
            <a:pPr lvl="1"/>
            <a:r>
              <a:rPr lang="hu-HU"/>
              <a:t>Second level</a:t>
            </a:r>
          </a:p>
          <a:p>
            <a:pPr lvl="2"/>
            <a:r>
              <a:rPr lang="hu-HU"/>
              <a:t>Third level</a:t>
            </a:r>
          </a:p>
          <a:p>
            <a:pPr lvl="3"/>
            <a:r>
              <a:rPr lang="hu-HU"/>
              <a:t>Fourth level</a:t>
            </a:r>
          </a:p>
          <a:p>
            <a:pPr lvl="4"/>
            <a:r>
              <a:rPr lang="hu-HU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11FA1B-0828-463E-866B-64D5EDC0CB22}" type="datetimeFigureOut">
              <a:rPr lang="en-US"/>
              <a:pPr>
                <a:defRPr/>
              </a:pPr>
              <a:t>11/12/2016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7E79984-9118-4CA6-9D5E-732F901B8922}" type="slidenum">
              <a:rPr lang="en-US" altLang="hu-HU"/>
              <a:pPr/>
              <a:t>‹#›</a:t>
            </a:fld>
            <a:endParaRPr lang="en-US" altLang="hu-HU"/>
          </a:p>
        </p:txBody>
      </p:sp>
    </p:spTree>
    <p:extLst>
      <p:ext uri="{BB962C8B-B14F-4D97-AF65-F5344CB8AC3E}">
        <p14:creationId xmlns:p14="http://schemas.microsoft.com/office/powerpoint/2010/main" val="28853590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/>
              <a:t>Click to edit Master text styles</a:t>
            </a:r>
          </a:p>
          <a:p>
            <a:pPr lvl="1"/>
            <a:r>
              <a:rPr lang="hu-HU"/>
              <a:t>Second level</a:t>
            </a:r>
          </a:p>
          <a:p>
            <a:pPr lvl="2"/>
            <a:r>
              <a:rPr lang="hu-HU"/>
              <a:t>Third level</a:t>
            </a:r>
          </a:p>
          <a:p>
            <a:pPr lvl="3"/>
            <a:r>
              <a:rPr lang="hu-HU"/>
              <a:t>Fourth level</a:t>
            </a:r>
          </a:p>
          <a:p>
            <a:pPr lvl="4"/>
            <a:r>
              <a:rPr lang="hu-HU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C24E08-9FB1-4ED8-BB11-3BCE1FBB90F9}" type="datetimeFigureOut">
              <a:rPr lang="en-US"/>
              <a:pPr>
                <a:defRPr/>
              </a:pPr>
              <a:t>11/12/2016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B31C184-C9E2-4CB8-9385-72E9158BC394}" type="slidenum">
              <a:rPr lang="en-US" altLang="hu-HU"/>
              <a:pPr/>
              <a:t>‹#›</a:t>
            </a:fld>
            <a:endParaRPr lang="en-US" altLang="hu-HU"/>
          </a:p>
        </p:txBody>
      </p:sp>
    </p:spTree>
    <p:extLst>
      <p:ext uri="{BB962C8B-B14F-4D97-AF65-F5344CB8AC3E}">
        <p14:creationId xmlns:p14="http://schemas.microsoft.com/office/powerpoint/2010/main" val="15872636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u-HU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18F93F-0FDF-4CE2-BF27-192519366632}" type="datetimeFigureOut">
              <a:rPr lang="en-US"/>
              <a:pPr>
                <a:defRPr/>
              </a:pPr>
              <a:t>11/12/2016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BA41A75-0D0C-47F2-AF22-6EC7511B33B2}" type="slidenum">
              <a:rPr lang="en-US" altLang="hu-HU"/>
              <a:pPr/>
              <a:t>‹#›</a:t>
            </a:fld>
            <a:endParaRPr lang="en-US" altLang="hu-HU"/>
          </a:p>
        </p:txBody>
      </p:sp>
    </p:spTree>
    <p:extLst>
      <p:ext uri="{BB962C8B-B14F-4D97-AF65-F5344CB8AC3E}">
        <p14:creationId xmlns:p14="http://schemas.microsoft.com/office/powerpoint/2010/main" val="31111430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/>
              <a:t>Click to edit Master text styles</a:t>
            </a:r>
          </a:p>
          <a:p>
            <a:pPr lvl="1"/>
            <a:r>
              <a:rPr lang="hu-HU"/>
              <a:t>Second level</a:t>
            </a:r>
          </a:p>
          <a:p>
            <a:pPr lvl="2"/>
            <a:r>
              <a:rPr lang="hu-HU"/>
              <a:t>Third level</a:t>
            </a:r>
          </a:p>
          <a:p>
            <a:pPr lvl="3"/>
            <a:r>
              <a:rPr lang="hu-HU"/>
              <a:t>Fourth level</a:t>
            </a:r>
          </a:p>
          <a:p>
            <a:pPr lvl="4"/>
            <a:r>
              <a:rPr lang="hu-HU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/>
              <a:t>Click to edit Master text styles</a:t>
            </a:r>
          </a:p>
          <a:p>
            <a:pPr lvl="1"/>
            <a:r>
              <a:rPr lang="hu-HU"/>
              <a:t>Second level</a:t>
            </a:r>
          </a:p>
          <a:p>
            <a:pPr lvl="2"/>
            <a:r>
              <a:rPr lang="hu-HU"/>
              <a:t>Third level</a:t>
            </a:r>
          </a:p>
          <a:p>
            <a:pPr lvl="3"/>
            <a:r>
              <a:rPr lang="hu-HU"/>
              <a:t>Fourth level</a:t>
            </a:r>
          </a:p>
          <a:p>
            <a:pPr lvl="4"/>
            <a:r>
              <a:rPr lang="hu-HU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125356-93D9-4D25-A6CA-D84690C0C8F3}" type="datetimeFigureOut">
              <a:rPr lang="en-US"/>
              <a:pPr>
                <a:defRPr/>
              </a:pPr>
              <a:t>11/12/2016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264DA94-FF5E-4FAB-934F-62F01708498A}" type="slidenum">
              <a:rPr lang="en-US" altLang="hu-HU"/>
              <a:pPr/>
              <a:t>‹#›</a:t>
            </a:fld>
            <a:endParaRPr lang="en-US" altLang="hu-HU"/>
          </a:p>
        </p:txBody>
      </p:sp>
    </p:spTree>
    <p:extLst>
      <p:ext uri="{BB962C8B-B14F-4D97-AF65-F5344CB8AC3E}">
        <p14:creationId xmlns:p14="http://schemas.microsoft.com/office/powerpoint/2010/main" val="8362463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/>
              <a:t>Click to edit Master text styles</a:t>
            </a:r>
          </a:p>
          <a:p>
            <a:pPr lvl="1"/>
            <a:r>
              <a:rPr lang="hu-HU"/>
              <a:t>Second level</a:t>
            </a:r>
          </a:p>
          <a:p>
            <a:pPr lvl="2"/>
            <a:r>
              <a:rPr lang="hu-HU"/>
              <a:t>Third level</a:t>
            </a:r>
          </a:p>
          <a:p>
            <a:pPr lvl="3"/>
            <a:r>
              <a:rPr lang="hu-HU"/>
              <a:t>Fourth level</a:t>
            </a:r>
          </a:p>
          <a:p>
            <a:pPr lvl="4"/>
            <a:r>
              <a:rPr lang="hu-HU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/>
              <a:t>Click to edit Master text styles</a:t>
            </a:r>
          </a:p>
          <a:p>
            <a:pPr lvl="1"/>
            <a:r>
              <a:rPr lang="hu-HU"/>
              <a:t>Second level</a:t>
            </a:r>
          </a:p>
          <a:p>
            <a:pPr lvl="2"/>
            <a:r>
              <a:rPr lang="hu-HU"/>
              <a:t>Third level</a:t>
            </a:r>
          </a:p>
          <a:p>
            <a:pPr lvl="3"/>
            <a:r>
              <a:rPr lang="hu-HU"/>
              <a:t>Fourth level</a:t>
            </a:r>
          </a:p>
          <a:p>
            <a:pPr lvl="4"/>
            <a:r>
              <a:rPr lang="hu-HU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C02E5B-FA7D-47C2-A6A6-DCEE622CCB30}" type="datetimeFigureOut">
              <a:rPr lang="en-US"/>
              <a:pPr>
                <a:defRPr/>
              </a:pPr>
              <a:t>11/12/2016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52B899B-67FF-4FC3-9C28-C24CD345C565}" type="slidenum">
              <a:rPr lang="en-US" altLang="hu-HU"/>
              <a:pPr/>
              <a:t>‹#›</a:t>
            </a:fld>
            <a:endParaRPr lang="en-US" altLang="hu-HU"/>
          </a:p>
        </p:txBody>
      </p:sp>
    </p:spTree>
    <p:extLst>
      <p:ext uri="{BB962C8B-B14F-4D97-AF65-F5344CB8AC3E}">
        <p14:creationId xmlns:p14="http://schemas.microsoft.com/office/powerpoint/2010/main" val="16118950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D06654-47B8-4F8E-838A-F9DB0DCBF930}" type="datetimeFigureOut">
              <a:rPr lang="en-US"/>
              <a:pPr>
                <a:defRPr/>
              </a:pPr>
              <a:t>11/12/2016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BAF04E0-4550-4108-880E-C9A41171E06E}" type="slidenum">
              <a:rPr lang="en-US" altLang="hu-HU"/>
              <a:pPr/>
              <a:t>‹#›</a:t>
            </a:fld>
            <a:endParaRPr lang="en-US" altLang="hu-HU"/>
          </a:p>
        </p:txBody>
      </p:sp>
    </p:spTree>
    <p:extLst>
      <p:ext uri="{BB962C8B-B14F-4D97-AF65-F5344CB8AC3E}">
        <p14:creationId xmlns:p14="http://schemas.microsoft.com/office/powerpoint/2010/main" val="42948069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DC7FC0-4543-4066-8BC8-7FC52246D418}" type="datetimeFigureOut">
              <a:rPr lang="en-US"/>
              <a:pPr>
                <a:defRPr/>
              </a:pPr>
              <a:t>11/12/2016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288E96C-F5DB-4992-8450-72EE3B4ABD12}" type="slidenum">
              <a:rPr lang="en-US" altLang="hu-HU"/>
              <a:pPr/>
              <a:t>‹#›</a:t>
            </a:fld>
            <a:endParaRPr lang="en-US" altLang="hu-HU"/>
          </a:p>
        </p:txBody>
      </p:sp>
    </p:spTree>
    <p:extLst>
      <p:ext uri="{BB962C8B-B14F-4D97-AF65-F5344CB8AC3E}">
        <p14:creationId xmlns:p14="http://schemas.microsoft.com/office/powerpoint/2010/main" val="11856722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/>
              <a:t>Click to edit Master text styles</a:t>
            </a:r>
          </a:p>
          <a:p>
            <a:pPr lvl="1"/>
            <a:r>
              <a:rPr lang="hu-HU"/>
              <a:t>Second level</a:t>
            </a:r>
          </a:p>
          <a:p>
            <a:pPr lvl="2"/>
            <a:r>
              <a:rPr lang="hu-HU"/>
              <a:t>Third level</a:t>
            </a:r>
          </a:p>
          <a:p>
            <a:pPr lvl="3"/>
            <a:r>
              <a:rPr lang="hu-HU"/>
              <a:t>Fourth level</a:t>
            </a:r>
          </a:p>
          <a:p>
            <a:pPr lvl="4"/>
            <a:r>
              <a:rPr lang="hu-HU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CE5197-F044-4CC6-8E5C-22D9B68DA81E}" type="datetimeFigureOut">
              <a:rPr lang="en-US"/>
              <a:pPr>
                <a:defRPr/>
              </a:pPr>
              <a:t>11/12/2016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99D1DB7-CBBC-4130-ACE3-55E5E75E761E}" type="slidenum">
              <a:rPr lang="en-US" altLang="hu-HU"/>
              <a:pPr/>
              <a:t>‹#›</a:t>
            </a:fld>
            <a:endParaRPr lang="en-US" altLang="hu-HU"/>
          </a:p>
        </p:txBody>
      </p:sp>
    </p:spTree>
    <p:extLst>
      <p:ext uri="{BB962C8B-B14F-4D97-AF65-F5344CB8AC3E}">
        <p14:creationId xmlns:p14="http://schemas.microsoft.com/office/powerpoint/2010/main" val="16724404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ADCF54-6F13-408C-9F93-F691D9B94A9B}" type="datetimeFigureOut">
              <a:rPr lang="en-US"/>
              <a:pPr>
                <a:defRPr/>
              </a:pPr>
              <a:t>11/12/2016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5311192-877C-4E68-8066-164DCC1A7CF1}" type="slidenum">
              <a:rPr lang="en-US" altLang="hu-HU"/>
              <a:pPr/>
              <a:t>‹#›</a:t>
            </a:fld>
            <a:endParaRPr lang="en-US" altLang="hu-HU"/>
          </a:p>
        </p:txBody>
      </p:sp>
    </p:spTree>
    <p:extLst>
      <p:ext uri="{BB962C8B-B14F-4D97-AF65-F5344CB8AC3E}">
        <p14:creationId xmlns:p14="http://schemas.microsoft.com/office/powerpoint/2010/main" val="31464363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hu-HU" altLang="hu-HU"/>
              <a:t>Click to edit Master title style</a:t>
            </a:r>
            <a:endParaRPr lang="en-US" altLang="hu-HU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u-HU" altLang="hu-HU"/>
              <a:t>Click to edit Master text styles</a:t>
            </a:r>
          </a:p>
          <a:p>
            <a:pPr lvl="1"/>
            <a:r>
              <a:rPr lang="hu-HU" altLang="hu-HU"/>
              <a:t>Second level</a:t>
            </a:r>
          </a:p>
          <a:p>
            <a:pPr lvl="2"/>
            <a:r>
              <a:rPr lang="hu-HU" altLang="hu-HU"/>
              <a:t>Third level</a:t>
            </a:r>
          </a:p>
          <a:p>
            <a:pPr lvl="3"/>
            <a:r>
              <a:rPr lang="hu-HU" altLang="hu-HU"/>
              <a:t>Fourth level</a:t>
            </a:r>
          </a:p>
          <a:p>
            <a:pPr lvl="4"/>
            <a:r>
              <a:rPr lang="hu-HU" altLang="hu-HU"/>
              <a:t>Fifth level</a:t>
            </a:r>
            <a:endParaRPr lang="en-US" altLang="hu-H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15CD5E59-1ADC-4766-A2FC-0DFB20D9DC22}" type="datetimeFigureOut">
              <a:rPr lang="en-US"/>
              <a:pPr>
                <a:defRPr/>
              </a:pPr>
              <a:t>11/12/2016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D1135FE9-8247-494B-8518-75E5C0FE5F47}" type="slidenum">
              <a:rPr lang="en-US" altLang="hu-HU"/>
              <a:pPr/>
              <a:t>‹#›</a:t>
            </a:fld>
            <a:endParaRPr lang="en-US" altLang="hu-H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defTabSz="457200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2pPr>
      <a:lvl3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3pPr>
      <a:lvl4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4pPr>
      <a:lvl5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342900" indent="-342900" algn="l" defTabSz="457200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5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chart" Target="../charts/char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://metszetek.unideb.hu/" TargetMode="External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jpeg"/><Relationship Id="rId5" Type="http://schemas.openxmlformats.org/officeDocument/2006/relationships/image" Target="../media/image2.jpeg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768350"/>
            <a:ext cx="9144000" cy="1955800"/>
          </a:xfrm>
          <a:solidFill>
            <a:schemeClr val="bg1">
              <a:lumMod val="85000"/>
            </a:schemeClr>
          </a:solidFill>
          <a:ln>
            <a:solidFill>
              <a:srgbClr val="000090"/>
            </a:solidFill>
          </a:ln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b="1" dirty="0"/>
              <a:t>A </a:t>
            </a:r>
            <a:r>
              <a:rPr lang="en-US" b="1" dirty="0" err="1"/>
              <a:t>prekariátus</a:t>
            </a:r>
            <a:r>
              <a:rPr lang="en-US" b="1" dirty="0"/>
              <a:t> mint </a:t>
            </a:r>
            <a:r>
              <a:rPr lang="en-US" b="1" dirty="0" err="1"/>
              <a:t>munkaerőpiaci</a:t>
            </a:r>
            <a:r>
              <a:rPr lang="en-US" b="1" dirty="0"/>
              <a:t> </a:t>
            </a:r>
            <a:r>
              <a:rPr lang="en-US" b="1" dirty="0" err="1"/>
              <a:t>csoport</a:t>
            </a:r>
            <a:r>
              <a:rPr lang="en-US" b="1" dirty="0"/>
              <a:t> </a:t>
            </a:r>
            <a:r>
              <a:rPr lang="en-US" dirty="0"/>
              <a:t/>
            </a:r>
            <a:br>
              <a:rPr lang="en-US" dirty="0"/>
            </a:br>
            <a:r>
              <a:rPr lang="en-US" dirty="0" err="1">
                <a:solidFill>
                  <a:srgbClr val="000090"/>
                </a:solidFill>
              </a:rPr>
              <a:t>Sik</a:t>
            </a:r>
            <a:r>
              <a:rPr lang="en-US" dirty="0">
                <a:solidFill>
                  <a:srgbClr val="000090"/>
                </a:solidFill>
              </a:rPr>
              <a:t> </a:t>
            </a:r>
            <a:r>
              <a:rPr lang="en-US" dirty="0" err="1">
                <a:solidFill>
                  <a:srgbClr val="000090"/>
                </a:solidFill>
              </a:rPr>
              <a:t>Endre</a:t>
            </a:r>
            <a:r>
              <a:rPr lang="en-US" dirty="0">
                <a:solidFill>
                  <a:srgbClr val="000090"/>
                </a:solidFill>
              </a:rPr>
              <a:t> – Szeitl Blanka (</a:t>
            </a:r>
            <a:r>
              <a:rPr lang="en-US" dirty="0" err="1">
                <a:solidFill>
                  <a:srgbClr val="000090"/>
                </a:solidFill>
              </a:rPr>
              <a:t>Tárki</a:t>
            </a:r>
            <a:r>
              <a:rPr lang="en-US" dirty="0">
                <a:solidFill>
                  <a:srgbClr val="000090"/>
                </a:solidFill>
              </a:rPr>
              <a:t>)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6538" y="2916238"/>
            <a:ext cx="6400800" cy="1752600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/>
              <a:buNone/>
              <a:defRPr/>
            </a:pPr>
            <a:r>
              <a:rPr lang="en-US" dirty="0">
                <a:solidFill>
                  <a:schemeClr val="tx1"/>
                </a:solidFill>
              </a:rPr>
              <a:t>„</a:t>
            </a:r>
            <a:r>
              <a:rPr lang="en-US" dirty="0" err="1">
                <a:solidFill>
                  <a:schemeClr val="tx1"/>
                </a:solidFill>
              </a:rPr>
              <a:t>Munkaerőpiaci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kutatások</a:t>
            </a:r>
            <a:r>
              <a:rPr lang="en-US" dirty="0">
                <a:solidFill>
                  <a:schemeClr val="tx1"/>
                </a:solidFill>
              </a:rPr>
              <a:t> 2016” </a:t>
            </a:r>
          </a:p>
          <a:p>
            <a:pPr fontAlgn="auto">
              <a:spcAft>
                <a:spcPts val="0"/>
              </a:spcAft>
              <a:buFont typeface="Arial"/>
              <a:buNone/>
              <a:defRPr/>
            </a:pPr>
            <a:r>
              <a:rPr lang="en-US" dirty="0" err="1">
                <a:solidFill>
                  <a:schemeClr val="tx1"/>
                </a:solidFill>
              </a:rPr>
              <a:t>Teleki</a:t>
            </a:r>
            <a:r>
              <a:rPr lang="en-US" dirty="0">
                <a:solidFill>
                  <a:schemeClr val="tx1"/>
                </a:solidFill>
              </a:rPr>
              <a:t> – </a:t>
            </a:r>
            <a:r>
              <a:rPr lang="en-US" dirty="0" err="1">
                <a:solidFill>
                  <a:schemeClr val="tx1"/>
                </a:solidFill>
              </a:rPr>
              <a:t>Degenfeld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Kastélyszállo</a:t>
            </a:r>
            <a:r>
              <a:rPr lang="en-US" dirty="0">
                <a:solidFill>
                  <a:schemeClr val="tx1"/>
                </a:solidFill>
              </a:rPr>
              <a:t>́, </a:t>
            </a:r>
            <a:r>
              <a:rPr lang="en-US" dirty="0" err="1">
                <a:solidFill>
                  <a:schemeClr val="tx1"/>
                </a:solidFill>
              </a:rPr>
              <a:t>Szirák</a:t>
            </a:r>
            <a:r>
              <a:rPr lang="en-US" dirty="0">
                <a:solidFill>
                  <a:schemeClr val="tx1"/>
                </a:solidFill>
              </a:rPr>
              <a:t> 2016. </a:t>
            </a:r>
            <a:r>
              <a:rPr lang="en-US" dirty="0" err="1">
                <a:solidFill>
                  <a:schemeClr val="tx1"/>
                </a:solidFill>
              </a:rPr>
              <a:t>november</a:t>
            </a:r>
            <a:r>
              <a:rPr lang="en-US" dirty="0">
                <a:solidFill>
                  <a:schemeClr val="tx1"/>
                </a:solidFill>
              </a:rPr>
              <a:t> 11-12. </a:t>
            </a:r>
          </a:p>
          <a:p>
            <a:pPr fontAlgn="auto">
              <a:spcAft>
                <a:spcPts val="0"/>
              </a:spcAft>
              <a:buFont typeface="Arial"/>
              <a:buNone/>
              <a:defRPr/>
            </a:pPr>
            <a:endParaRPr lang="en-US" dirty="0"/>
          </a:p>
          <a:p>
            <a:pPr fontAlgn="auto">
              <a:spcAft>
                <a:spcPts val="0"/>
              </a:spcAft>
              <a:buFont typeface="Arial"/>
              <a:buNone/>
              <a:defRPr/>
            </a:pPr>
            <a:endParaRPr lang="en-US" dirty="0"/>
          </a:p>
        </p:txBody>
      </p:sp>
      <p:pic>
        <p:nvPicPr>
          <p:cNvPr id="13315" name="Picture 3" descr="footer-logo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538" y="5089525"/>
            <a:ext cx="1270000" cy="1660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16" name="Picture 4" descr="logo_tarkizrt.jp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48388" y="5424488"/>
            <a:ext cx="2873375" cy="798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17" name="Picture 5" descr="mta-szarvas-gabor-thumb.jp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43313" y="5162550"/>
            <a:ext cx="2355850" cy="1530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18" name="Picture 6" descr="mtk-logo.gif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11350" y="5162550"/>
            <a:ext cx="1447800" cy="165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itle 1"/>
          <p:cNvSpPr txBox="1">
            <a:spLocks/>
          </p:cNvSpPr>
          <p:nvPr/>
        </p:nvSpPr>
        <p:spPr>
          <a:xfrm>
            <a:off x="0" y="4841875"/>
            <a:ext cx="9144000" cy="2028825"/>
          </a:xfrm>
          <a:prstGeom prst="rect">
            <a:avLst/>
          </a:prstGeom>
          <a:solidFill>
            <a:schemeClr val="bg1">
              <a:lumMod val="85000"/>
              <a:alpha val="34000"/>
            </a:schemeClr>
          </a:solidFill>
          <a:ln>
            <a:noFill/>
          </a:ln>
        </p:spPr>
        <p:txBody>
          <a:bodyPr anchor="ctr">
            <a:normAutofit fontScale="97500"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endParaRPr lang="en-US" dirty="0">
              <a:solidFill>
                <a:srgbClr val="00009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logo_tarkizrt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8905" y="5881381"/>
            <a:ext cx="2109787" cy="741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7476" y="1566069"/>
            <a:ext cx="8831216" cy="5056674"/>
          </a:xfrm>
          <a:solidFill>
            <a:schemeClr val="bg1">
              <a:lumMod val="85000"/>
              <a:alpha val="77000"/>
            </a:schemeClr>
          </a:solidFill>
        </p:spPr>
        <p:txBody>
          <a:bodyPr>
            <a:normAutofit/>
          </a:bodyPr>
          <a:lstStyle/>
          <a:p>
            <a:pPr algn="l"/>
            <a:endParaRPr lang="en-US" altLang="hu-HU" dirty="0">
              <a:solidFill>
                <a:schemeClr val="tx1"/>
              </a:solidFill>
            </a:endParaRPr>
          </a:p>
          <a:p>
            <a:pPr algn="l"/>
            <a:endParaRPr lang="en-US" altLang="hu-HU" dirty="0">
              <a:solidFill>
                <a:schemeClr val="tx1"/>
              </a:solidFill>
            </a:endParaRPr>
          </a:p>
          <a:p>
            <a:endParaRPr lang="en-US" altLang="hu-HU" dirty="0">
              <a:solidFill>
                <a:srgbClr val="898989"/>
              </a:solidFill>
            </a:endParaRPr>
          </a:p>
          <a:p>
            <a:endParaRPr lang="en-US" altLang="hu-HU" dirty="0">
              <a:solidFill>
                <a:srgbClr val="898989"/>
              </a:solidFill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117475" y="309563"/>
            <a:ext cx="8831217" cy="744051"/>
          </a:xfrm>
          <a:prstGeom prst="rect">
            <a:avLst/>
          </a:prstGeom>
          <a:solidFill>
            <a:srgbClr val="000090"/>
          </a:solidFill>
          <a:ln w="28575" cmpd="sng">
            <a:solidFill>
              <a:srgbClr val="000090"/>
            </a:solidFill>
          </a:ln>
        </p:spPr>
        <p:txBody>
          <a:bodyPr anchor="ctr">
            <a:norm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hu-HU" sz="3200" b="1" dirty="0">
                <a:solidFill>
                  <a:schemeClr val="bg1"/>
                </a:solidFill>
              </a:rPr>
              <a:t>III. </a:t>
            </a:r>
            <a:r>
              <a:rPr lang="hu-HU" altLang="hu-HU" sz="3200" b="1" dirty="0">
                <a:solidFill>
                  <a:schemeClr val="bg1"/>
                </a:solidFill>
              </a:rPr>
              <a:t>Jövedelmi helyzet (</a:t>
            </a:r>
            <a:r>
              <a:rPr lang="en-US" altLang="hu-HU" sz="3200" b="1" dirty="0">
                <a:solidFill>
                  <a:schemeClr val="bg1"/>
                </a:solidFill>
              </a:rPr>
              <a:t>I</a:t>
            </a:r>
            <a:r>
              <a:rPr lang="hu-HU" altLang="hu-HU" sz="3200" b="1" dirty="0">
                <a:solidFill>
                  <a:schemeClr val="bg1"/>
                </a:solidFill>
              </a:rPr>
              <a:t>SSP)</a:t>
            </a:r>
            <a:endParaRPr lang="en-US" altLang="hu-HU" sz="3200" dirty="0">
              <a:solidFill>
                <a:schemeClr val="bg1"/>
              </a:solidFill>
            </a:endParaRPr>
          </a:p>
        </p:txBody>
      </p:sp>
      <p:graphicFrame>
        <p:nvGraphicFramePr>
          <p:cNvPr id="8" name="Chart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33924667"/>
              </p:ext>
            </p:extLst>
          </p:nvPr>
        </p:nvGraphicFramePr>
        <p:xfrm>
          <a:off x="195370" y="1861214"/>
          <a:ext cx="6171140" cy="424907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2704566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29" name="Picture 8" descr="logo_tarkizrt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47782" y="5983288"/>
            <a:ext cx="2109787" cy="741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7475" y="1887538"/>
            <a:ext cx="8848972" cy="4837112"/>
          </a:xfrm>
          <a:solidFill>
            <a:schemeClr val="bg1">
              <a:lumMod val="85000"/>
              <a:alpha val="77000"/>
            </a:schemeClr>
          </a:solidFill>
        </p:spPr>
        <p:txBody>
          <a:bodyPr>
            <a:normAutofit/>
          </a:bodyPr>
          <a:lstStyle/>
          <a:p>
            <a:pPr algn="l"/>
            <a:endParaRPr lang="en-US" altLang="hu-HU" dirty="0">
              <a:solidFill>
                <a:schemeClr val="tx1"/>
              </a:solidFill>
            </a:endParaRPr>
          </a:p>
          <a:p>
            <a:pPr algn="l"/>
            <a:endParaRPr lang="en-US" altLang="hu-HU" dirty="0">
              <a:solidFill>
                <a:schemeClr val="tx1"/>
              </a:solidFill>
            </a:endParaRPr>
          </a:p>
          <a:p>
            <a:pPr algn="l"/>
            <a:endParaRPr lang="en-US" altLang="hu-HU" dirty="0">
              <a:solidFill>
                <a:schemeClr val="tx1"/>
              </a:solidFill>
            </a:endParaRPr>
          </a:p>
          <a:p>
            <a:endParaRPr lang="en-US" altLang="hu-HU" dirty="0">
              <a:solidFill>
                <a:srgbClr val="898989"/>
              </a:solidFill>
            </a:endParaRPr>
          </a:p>
          <a:p>
            <a:endParaRPr lang="en-US" altLang="hu-HU" dirty="0">
              <a:solidFill>
                <a:srgbClr val="898989"/>
              </a:solidFill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117475" y="309563"/>
            <a:ext cx="8848972" cy="810331"/>
          </a:xfrm>
          <a:prstGeom prst="rect">
            <a:avLst/>
          </a:prstGeom>
          <a:solidFill>
            <a:srgbClr val="000090"/>
          </a:solidFill>
          <a:ln w="28575" cmpd="sng">
            <a:solidFill>
              <a:srgbClr val="000090"/>
            </a:solidFill>
          </a:ln>
        </p:spPr>
        <p:txBody>
          <a:bodyPr anchor="ctr">
            <a:norm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hu-HU" sz="3200" b="1">
                <a:solidFill>
                  <a:schemeClr val="bg1"/>
                </a:solidFill>
              </a:rPr>
              <a:t>III. </a:t>
            </a:r>
            <a:r>
              <a:rPr lang="hu-HU" altLang="hu-HU" sz="3200" b="1">
                <a:solidFill>
                  <a:schemeClr val="bg1"/>
                </a:solidFill>
              </a:rPr>
              <a:t>Anómia („</a:t>
            </a:r>
            <a:r>
              <a:rPr lang="en-US" altLang="hu-HU" sz="3200" b="1">
                <a:solidFill>
                  <a:schemeClr val="bg1"/>
                </a:solidFill>
              </a:rPr>
              <a:t>Integráció és </a:t>
            </a:r>
            <a:r>
              <a:rPr lang="hu-HU" altLang="hu-HU" sz="3200" b="1">
                <a:solidFill>
                  <a:schemeClr val="bg1"/>
                </a:solidFill>
              </a:rPr>
              <a:t>…”)</a:t>
            </a:r>
            <a:endParaRPr lang="en-US" altLang="hu-HU" sz="3200">
              <a:solidFill>
                <a:schemeClr val="bg1"/>
              </a:solidFill>
            </a:endParaRPr>
          </a:p>
        </p:txBody>
      </p:sp>
      <p:graphicFrame>
        <p:nvGraphicFramePr>
          <p:cNvPr id="8" name="Chart 7"/>
          <p:cNvGraphicFramePr>
            <a:graphicFrameLocks/>
          </p:cNvGraphicFramePr>
          <p:nvPr/>
        </p:nvGraphicFramePr>
        <p:xfrm>
          <a:off x="351183" y="2665964"/>
          <a:ext cx="4572000" cy="27717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0" name="Content Placeholder 5"/>
          <p:cNvSpPr txBox="1">
            <a:spLocks/>
          </p:cNvSpPr>
          <p:nvPr/>
        </p:nvSpPr>
        <p:spPr>
          <a:xfrm>
            <a:off x="5051394" y="2406805"/>
            <a:ext cx="4092606" cy="2201862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Aft>
                <a:spcPts val="0"/>
              </a:spcAft>
              <a:buFontTx/>
              <a:buChar char="-"/>
              <a:defRPr/>
            </a:pPr>
            <a:r>
              <a:rPr lang="hu-HU" sz="2000" dirty="0"/>
              <a:t>Elmenne szavazni</a:t>
            </a:r>
          </a:p>
          <a:p>
            <a:pPr fontAlgn="auto">
              <a:spcAft>
                <a:spcPts val="0"/>
              </a:spcAft>
              <a:buFontTx/>
              <a:buChar char="-"/>
              <a:defRPr/>
            </a:pPr>
            <a:r>
              <a:rPr lang="hu-HU" sz="2000" dirty="0"/>
              <a:t>Nagyon elégedett az életével</a:t>
            </a:r>
          </a:p>
          <a:p>
            <a:pPr fontAlgn="auto">
              <a:spcAft>
                <a:spcPts val="0"/>
              </a:spcAft>
              <a:buFontTx/>
              <a:buChar char="-"/>
              <a:defRPr/>
            </a:pPr>
            <a:r>
              <a:rPr lang="hu-HU" sz="2000" dirty="0"/>
              <a:t>Erősen bízik az emberekben</a:t>
            </a:r>
            <a:endParaRPr lang="en-US" sz="2000" b="1" dirty="0"/>
          </a:p>
          <a:p>
            <a:pPr marL="0" indent="0" fontAlgn="auto">
              <a:spcAft>
                <a:spcPts val="0"/>
              </a:spcAft>
              <a:buFont typeface="Arial"/>
              <a:buNone/>
              <a:defRPr/>
            </a:pP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3" name="Picture 8" descr="logo_tarkizrt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41250" y="5974149"/>
            <a:ext cx="2109787" cy="741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7474" y="1652588"/>
            <a:ext cx="8813461" cy="5072062"/>
          </a:xfrm>
          <a:solidFill>
            <a:schemeClr val="bg1">
              <a:lumMod val="85000"/>
              <a:alpha val="77000"/>
            </a:schemeClr>
          </a:solidFill>
        </p:spPr>
        <p:txBody>
          <a:bodyPr>
            <a:normAutofit/>
          </a:bodyPr>
          <a:lstStyle/>
          <a:p>
            <a:pPr algn="l"/>
            <a:endParaRPr lang="en-US" altLang="hu-HU">
              <a:solidFill>
                <a:schemeClr val="tx1"/>
              </a:solidFill>
            </a:endParaRPr>
          </a:p>
          <a:p>
            <a:pPr algn="l"/>
            <a:endParaRPr lang="en-US" altLang="hu-HU">
              <a:solidFill>
                <a:schemeClr val="tx1"/>
              </a:solidFill>
            </a:endParaRPr>
          </a:p>
          <a:p>
            <a:pPr algn="l"/>
            <a:endParaRPr lang="en-US" altLang="hu-HU">
              <a:solidFill>
                <a:schemeClr val="tx1"/>
              </a:solidFill>
            </a:endParaRPr>
          </a:p>
          <a:p>
            <a:pPr algn="l"/>
            <a:endParaRPr lang="en-US" altLang="hu-HU">
              <a:solidFill>
                <a:schemeClr val="tx1"/>
              </a:solidFill>
            </a:endParaRPr>
          </a:p>
          <a:p>
            <a:endParaRPr lang="en-US" altLang="hu-HU">
              <a:solidFill>
                <a:srgbClr val="898989"/>
              </a:solidFill>
            </a:endParaRPr>
          </a:p>
          <a:p>
            <a:endParaRPr lang="en-US" altLang="hu-HU">
              <a:solidFill>
                <a:srgbClr val="898989"/>
              </a:solidFill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117475" y="309563"/>
            <a:ext cx="8813460" cy="836966"/>
          </a:xfrm>
          <a:prstGeom prst="rect">
            <a:avLst/>
          </a:prstGeom>
          <a:solidFill>
            <a:srgbClr val="000090"/>
          </a:solidFill>
          <a:ln w="28575" cmpd="sng">
            <a:solidFill>
              <a:srgbClr val="000090"/>
            </a:solidFill>
          </a:ln>
        </p:spPr>
        <p:txBody>
          <a:bodyPr anchor="ctr">
            <a:norm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hu-HU" sz="3200" b="1" dirty="0">
                <a:solidFill>
                  <a:schemeClr val="bg1"/>
                </a:solidFill>
              </a:rPr>
              <a:t>III. E</a:t>
            </a:r>
            <a:r>
              <a:rPr lang="hu-HU" altLang="hu-HU" sz="3200" b="1" dirty="0">
                <a:solidFill>
                  <a:schemeClr val="bg1"/>
                </a:solidFill>
              </a:rPr>
              <a:t>légedettség (</a:t>
            </a:r>
            <a:r>
              <a:rPr lang="en-US" altLang="hu-HU" sz="3200" b="1" dirty="0">
                <a:solidFill>
                  <a:schemeClr val="bg1"/>
                </a:solidFill>
              </a:rPr>
              <a:t>ISSP</a:t>
            </a:r>
            <a:r>
              <a:rPr lang="hu-HU" altLang="hu-HU" sz="3200" b="1" dirty="0">
                <a:solidFill>
                  <a:schemeClr val="bg1"/>
                </a:solidFill>
              </a:rPr>
              <a:t>)</a:t>
            </a:r>
            <a:endParaRPr lang="en-US" altLang="hu-HU" sz="3200" dirty="0">
              <a:solidFill>
                <a:schemeClr val="accent2"/>
              </a:solidFill>
            </a:endParaRPr>
          </a:p>
        </p:txBody>
      </p:sp>
      <p:graphicFrame>
        <p:nvGraphicFramePr>
          <p:cNvPr id="8" name="Chart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21605187"/>
              </p:ext>
            </p:extLst>
          </p:nvPr>
        </p:nvGraphicFramePr>
        <p:xfrm>
          <a:off x="233223" y="1887891"/>
          <a:ext cx="7771089" cy="409539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pic>
        <p:nvPicPr>
          <p:cNvPr id="9" name="chart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 rot="5400000">
            <a:off x="3157853" y="2534233"/>
            <a:ext cx="80613" cy="4966728"/>
          </a:xfrm>
          <a:prstGeom prst="rect">
            <a:avLst/>
          </a:prstGeom>
          <a:noFill/>
          <a:ln>
            <a:noFill/>
          </a:ln>
          <a:effectLst>
            <a:outerShdw dist="50800" sx="191000" sy="191000" algn="ctr" rotWithShape="0">
              <a:schemeClr val="bg1">
                <a:alpha val="0"/>
              </a:scheme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7" name="Picture 8" descr="logo_tarkizrt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5436" y="5983288"/>
            <a:ext cx="2109787" cy="741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7475" y="1405099"/>
            <a:ext cx="8937748" cy="1770259"/>
          </a:xfrm>
          <a:solidFill>
            <a:schemeClr val="bg1">
              <a:lumMod val="85000"/>
              <a:alpha val="77000"/>
            </a:schemeClr>
          </a:solidFill>
        </p:spPr>
        <p:txBody>
          <a:bodyPr>
            <a:normAutofit lnSpcReduction="10000"/>
          </a:bodyPr>
          <a:lstStyle/>
          <a:p>
            <a:pPr marL="457200" indent="-457200" algn="l">
              <a:lnSpc>
                <a:spcPct val="90000"/>
              </a:lnSpc>
              <a:buFontTx/>
              <a:buChar char="-"/>
            </a:pPr>
            <a:r>
              <a:rPr lang="hu-HU" altLang="hu-HU" sz="2800" dirty="0">
                <a:solidFill>
                  <a:schemeClr val="tx1"/>
                </a:solidFill>
              </a:rPr>
              <a:t>A szegmentáció és a prekariátus empirikus megközelítése </a:t>
            </a:r>
            <a:r>
              <a:rPr lang="hu-HU" altLang="hu-HU" sz="2800" dirty="0" smtClean="0">
                <a:solidFill>
                  <a:schemeClr val="tx1"/>
                </a:solidFill>
              </a:rPr>
              <a:t>lehetséges</a:t>
            </a:r>
          </a:p>
          <a:p>
            <a:pPr algn="l">
              <a:lnSpc>
                <a:spcPct val="90000"/>
              </a:lnSpc>
            </a:pPr>
            <a:endParaRPr lang="hu-HU" altLang="hu-HU" sz="2800" dirty="0">
              <a:solidFill>
                <a:schemeClr val="tx1"/>
              </a:solidFill>
            </a:endParaRPr>
          </a:p>
          <a:p>
            <a:pPr marL="457200" indent="-457200" algn="l">
              <a:lnSpc>
                <a:spcPct val="90000"/>
              </a:lnSpc>
              <a:buFontTx/>
              <a:buChar char="-"/>
            </a:pPr>
            <a:r>
              <a:rPr lang="hu-HU" altLang="hu-HU" sz="2800" dirty="0">
                <a:solidFill>
                  <a:schemeClr val="tx1"/>
                </a:solidFill>
              </a:rPr>
              <a:t>A két megközelítés egy modellben kezelhető, de …</a:t>
            </a:r>
          </a:p>
          <a:p>
            <a:pPr algn="l">
              <a:lnSpc>
                <a:spcPct val="90000"/>
              </a:lnSpc>
            </a:pPr>
            <a:endParaRPr lang="hu-HU" altLang="hu-HU" dirty="0">
              <a:solidFill>
                <a:schemeClr val="tx1"/>
              </a:solidFill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117475" y="309563"/>
            <a:ext cx="8937748" cy="666981"/>
          </a:xfrm>
          <a:prstGeom prst="rect">
            <a:avLst/>
          </a:prstGeom>
          <a:solidFill>
            <a:srgbClr val="000090"/>
          </a:solidFill>
          <a:ln w="28575" cmpd="sng">
            <a:solidFill>
              <a:srgbClr val="000090"/>
            </a:solidFill>
          </a:ln>
        </p:spPr>
        <p:txBody>
          <a:bodyPr anchor="ctr">
            <a:normAutofit fontScale="97500"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 fontAlgn="auto">
              <a:spcAft>
                <a:spcPts val="0"/>
              </a:spcAft>
              <a:defRPr/>
            </a:pPr>
            <a:r>
              <a:rPr lang="en-US" sz="3600" b="1" dirty="0" err="1">
                <a:ln w="12700" cmpd="sng">
                  <a:noFill/>
                </a:ln>
                <a:solidFill>
                  <a:schemeClr val="bg1"/>
                </a:solidFill>
              </a:rPr>
              <a:t>Összefoglalás</a:t>
            </a:r>
            <a:endParaRPr lang="en-US" sz="3600" dirty="0">
              <a:ln w="12700" cmpd="sng">
                <a:noFill/>
              </a:ln>
              <a:solidFill>
                <a:schemeClr val="bg1"/>
              </a:solidFill>
            </a:endParaRPr>
          </a:p>
        </p:txBody>
      </p:sp>
      <p:sp>
        <p:nvSpPr>
          <p:cNvPr id="7" name="Subtitle 2"/>
          <p:cNvSpPr txBox="1">
            <a:spLocks/>
          </p:cNvSpPr>
          <p:nvPr/>
        </p:nvSpPr>
        <p:spPr bwMode="auto">
          <a:xfrm>
            <a:off x="117475" y="3425300"/>
            <a:ext cx="8937748" cy="3299350"/>
          </a:xfrm>
          <a:prstGeom prst="rect">
            <a:avLst/>
          </a:prstGeom>
          <a:solidFill>
            <a:schemeClr val="bg1">
              <a:lumMod val="85000"/>
              <a:alpha val="77000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 fontScale="85000" lnSpcReduction="20000"/>
          </a:bodyPr>
          <a:lstStyle>
            <a:lvl1pPr marL="0" indent="0" algn="ctr" defTabSz="457200" rtl="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lnSpc>
                <a:spcPct val="90000"/>
              </a:lnSpc>
              <a:buFontTx/>
              <a:buChar char="-"/>
            </a:pPr>
            <a:r>
              <a:rPr lang="hu-HU" altLang="hu-HU" dirty="0">
                <a:solidFill>
                  <a:schemeClr val="tx1"/>
                </a:solidFill>
              </a:rPr>
              <a:t>Hipotézist </a:t>
            </a:r>
            <a:r>
              <a:rPr lang="hu-HU" altLang="hu-HU" b="1" dirty="0">
                <a:solidFill>
                  <a:schemeClr val="tx1"/>
                </a:solidFill>
              </a:rPr>
              <a:t>megalapozó</a:t>
            </a:r>
            <a:r>
              <a:rPr lang="hu-HU" altLang="hu-HU" dirty="0">
                <a:solidFill>
                  <a:schemeClr val="tx1"/>
                </a:solidFill>
              </a:rPr>
              <a:t> első </a:t>
            </a:r>
            <a:r>
              <a:rPr lang="hu-HU" altLang="hu-HU" dirty="0" smtClean="0">
                <a:solidFill>
                  <a:schemeClr val="tx1"/>
                </a:solidFill>
              </a:rPr>
              <a:t>eredmények:</a:t>
            </a:r>
          </a:p>
          <a:p>
            <a:pPr marL="914400" lvl="1" indent="-457200" algn="l">
              <a:lnSpc>
                <a:spcPct val="90000"/>
              </a:lnSpc>
              <a:buFontTx/>
              <a:buChar char="-"/>
            </a:pPr>
            <a:r>
              <a:rPr lang="en-US" altLang="hu-HU" sz="3200" b="1" dirty="0" err="1">
                <a:solidFill>
                  <a:srgbClr val="002060"/>
                </a:solidFill>
              </a:rPr>
              <a:t>alapvető</a:t>
            </a:r>
            <a:r>
              <a:rPr lang="en-US" altLang="hu-HU" sz="3200" b="1" dirty="0">
                <a:solidFill>
                  <a:srgbClr val="002060"/>
                </a:solidFill>
              </a:rPr>
              <a:t> </a:t>
            </a:r>
            <a:r>
              <a:rPr lang="en-US" altLang="hu-HU" sz="3200" b="1" dirty="0" err="1">
                <a:solidFill>
                  <a:srgbClr val="002060"/>
                </a:solidFill>
              </a:rPr>
              <a:t>javak</a:t>
            </a:r>
            <a:r>
              <a:rPr lang="en-US" altLang="hu-HU" sz="3200" b="1" dirty="0">
                <a:solidFill>
                  <a:srgbClr val="002060"/>
                </a:solidFill>
              </a:rPr>
              <a:t> </a:t>
            </a:r>
            <a:r>
              <a:rPr lang="en-US" altLang="hu-HU" sz="3200" b="1" dirty="0" err="1">
                <a:solidFill>
                  <a:srgbClr val="002060"/>
                </a:solidFill>
              </a:rPr>
              <a:t>birtoklása</a:t>
            </a:r>
            <a:r>
              <a:rPr lang="en-US" altLang="hu-HU" sz="3200" b="1" dirty="0">
                <a:solidFill>
                  <a:srgbClr val="002060"/>
                </a:solidFill>
              </a:rPr>
              <a:t> </a:t>
            </a:r>
            <a:r>
              <a:rPr lang="en-US" altLang="hu-HU" sz="3200" dirty="0">
                <a:solidFill>
                  <a:srgbClr val="002060"/>
                </a:solidFill>
              </a:rPr>
              <a:t>(</a:t>
            </a:r>
            <a:r>
              <a:rPr lang="en-US" altLang="hu-HU" sz="3200" dirty="0" err="1">
                <a:solidFill>
                  <a:srgbClr val="002060"/>
                </a:solidFill>
              </a:rPr>
              <a:t>prekariátus</a:t>
            </a:r>
            <a:r>
              <a:rPr lang="en-US" altLang="hu-HU" sz="3200" dirty="0">
                <a:solidFill>
                  <a:srgbClr val="002060"/>
                </a:solidFill>
              </a:rPr>
              <a:t> </a:t>
            </a:r>
            <a:r>
              <a:rPr lang="en-US" altLang="hu-HU" sz="3200" dirty="0" err="1">
                <a:solidFill>
                  <a:srgbClr val="002060"/>
                </a:solidFill>
              </a:rPr>
              <a:t>és</a:t>
            </a:r>
            <a:r>
              <a:rPr lang="en-US" altLang="hu-HU" sz="3200" dirty="0">
                <a:solidFill>
                  <a:srgbClr val="002060"/>
                </a:solidFill>
              </a:rPr>
              <a:t> </a:t>
            </a:r>
            <a:r>
              <a:rPr lang="en-US" altLang="hu-HU" sz="3200" dirty="0" err="1">
                <a:solidFill>
                  <a:srgbClr val="002060"/>
                </a:solidFill>
              </a:rPr>
              <a:t>szekunder</a:t>
            </a:r>
            <a:r>
              <a:rPr lang="en-US" altLang="hu-HU" sz="3200" dirty="0">
                <a:solidFill>
                  <a:srgbClr val="002060"/>
                </a:solidFill>
              </a:rPr>
              <a:t> </a:t>
            </a:r>
            <a:r>
              <a:rPr lang="en-US" altLang="hu-HU" sz="3200" dirty="0" err="1">
                <a:solidFill>
                  <a:srgbClr val="002060"/>
                </a:solidFill>
              </a:rPr>
              <a:t>szegmens</a:t>
            </a:r>
            <a:r>
              <a:rPr lang="en-US" altLang="hu-HU" sz="3200" dirty="0">
                <a:solidFill>
                  <a:srgbClr val="002060"/>
                </a:solidFill>
              </a:rPr>
              <a:t>)</a:t>
            </a:r>
          </a:p>
          <a:p>
            <a:pPr marL="914400" lvl="1" indent="-457200" algn="l">
              <a:lnSpc>
                <a:spcPct val="90000"/>
              </a:lnSpc>
              <a:buFontTx/>
              <a:buChar char="-"/>
            </a:pPr>
            <a:r>
              <a:rPr lang="en-US" altLang="hu-HU" sz="3200" b="1" dirty="0">
                <a:solidFill>
                  <a:srgbClr val="002060"/>
                </a:solidFill>
              </a:rPr>
              <a:t>e</a:t>
            </a:r>
            <a:r>
              <a:rPr lang="hu-HU" altLang="hu-HU" sz="3200" b="1" dirty="0" smtClean="0">
                <a:solidFill>
                  <a:srgbClr val="002060"/>
                </a:solidFill>
              </a:rPr>
              <a:t>mberi </a:t>
            </a:r>
            <a:r>
              <a:rPr lang="hu-HU" altLang="hu-HU" sz="3200" b="1" dirty="0">
                <a:solidFill>
                  <a:srgbClr val="002060"/>
                </a:solidFill>
              </a:rPr>
              <a:t>és kapcsolati </a:t>
            </a:r>
            <a:r>
              <a:rPr lang="hu-HU" altLang="hu-HU" sz="3200" b="1" dirty="0" smtClean="0">
                <a:solidFill>
                  <a:srgbClr val="002060"/>
                </a:solidFill>
              </a:rPr>
              <a:t>tőke </a:t>
            </a:r>
            <a:r>
              <a:rPr lang="hu-HU" altLang="hu-HU" sz="3200" dirty="0" smtClean="0">
                <a:solidFill>
                  <a:srgbClr val="002060"/>
                </a:solidFill>
              </a:rPr>
              <a:t>(prekariátus és primer alsó)</a:t>
            </a:r>
          </a:p>
          <a:p>
            <a:pPr marL="914400" lvl="1" indent="-457200" algn="l">
              <a:lnSpc>
                <a:spcPct val="90000"/>
              </a:lnSpc>
              <a:buFontTx/>
              <a:buChar char="-"/>
            </a:pPr>
            <a:r>
              <a:rPr lang="en-US" altLang="hu-HU" sz="3200" b="1" dirty="0" err="1">
                <a:solidFill>
                  <a:srgbClr val="002060"/>
                </a:solidFill>
              </a:rPr>
              <a:t>é</a:t>
            </a:r>
            <a:r>
              <a:rPr lang="hu-HU" altLang="hu-HU" sz="3200" b="1" dirty="0" smtClean="0">
                <a:solidFill>
                  <a:srgbClr val="002060"/>
                </a:solidFill>
              </a:rPr>
              <a:t>rtékrend és elégedettség </a:t>
            </a:r>
            <a:r>
              <a:rPr lang="hu-HU" altLang="hu-HU" sz="3200" dirty="0" smtClean="0">
                <a:solidFill>
                  <a:srgbClr val="002060"/>
                </a:solidFill>
              </a:rPr>
              <a:t>(</a:t>
            </a:r>
            <a:r>
              <a:rPr lang="hu-HU" altLang="hu-HU" sz="3200" dirty="0">
                <a:solidFill>
                  <a:srgbClr val="002060"/>
                </a:solidFill>
              </a:rPr>
              <a:t>prekariátus és primer alsó</a:t>
            </a:r>
            <a:r>
              <a:rPr lang="hu-HU" altLang="hu-HU" sz="3200" dirty="0" smtClean="0">
                <a:solidFill>
                  <a:srgbClr val="002060"/>
                </a:solidFill>
              </a:rPr>
              <a:t>)</a:t>
            </a:r>
          </a:p>
          <a:p>
            <a:pPr marL="914400" lvl="1" indent="-457200" algn="l">
              <a:lnSpc>
                <a:spcPct val="90000"/>
              </a:lnSpc>
              <a:buFontTx/>
              <a:buChar char="-"/>
            </a:pPr>
            <a:endParaRPr lang="en-US" altLang="hu-HU" sz="3200" dirty="0" smtClean="0">
              <a:solidFill>
                <a:srgbClr val="002060"/>
              </a:solidFill>
            </a:endParaRPr>
          </a:p>
          <a:p>
            <a:pPr marL="914400" lvl="1" indent="-457200" algn="l">
              <a:lnSpc>
                <a:spcPct val="90000"/>
              </a:lnSpc>
              <a:buFontTx/>
              <a:buChar char="-"/>
            </a:pPr>
            <a:r>
              <a:rPr lang="en-US" altLang="hu-HU" sz="3200" dirty="0" smtClean="0">
                <a:solidFill>
                  <a:srgbClr val="002060"/>
                </a:solidFill>
              </a:rPr>
              <a:t>a</a:t>
            </a:r>
            <a:r>
              <a:rPr lang="hu-HU" altLang="hu-HU" sz="3200" dirty="0" smtClean="0">
                <a:solidFill>
                  <a:srgbClr val="002060"/>
                </a:solidFill>
              </a:rPr>
              <a:t> </a:t>
            </a:r>
            <a:r>
              <a:rPr lang="hu-HU" altLang="hu-HU" sz="3200" dirty="0">
                <a:solidFill>
                  <a:srgbClr val="002060"/>
                </a:solidFill>
              </a:rPr>
              <a:t>közmunka </a:t>
            </a:r>
            <a:r>
              <a:rPr lang="hu-HU" altLang="hu-HU" sz="3200" dirty="0" smtClean="0">
                <a:solidFill>
                  <a:srgbClr val="002060"/>
                </a:solidFill>
              </a:rPr>
              <a:t>hatása</a:t>
            </a:r>
          </a:p>
          <a:p>
            <a:pPr marL="914400" lvl="1" indent="-457200" algn="l">
              <a:lnSpc>
                <a:spcPct val="90000"/>
              </a:lnSpc>
              <a:buFontTx/>
              <a:buChar char="-"/>
            </a:pPr>
            <a:r>
              <a:rPr lang="en-US" altLang="hu-HU" sz="3200" dirty="0">
                <a:solidFill>
                  <a:srgbClr val="002060"/>
                </a:solidFill>
              </a:rPr>
              <a:t>a</a:t>
            </a:r>
            <a:r>
              <a:rPr lang="hu-HU" altLang="hu-HU" sz="3200" dirty="0" smtClean="0">
                <a:solidFill>
                  <a:srgbClr val="002060"/>
                </a:solidFill>
              </a:rPr>
              <a:t> munka menete és a bizonytalanság</a:t>
            </a:r>
            <a:endParaRPr lang="hu-HU" altLang="hu-HU" sz="3200" dirty="0">
              <a:solidFill>
                <a:srgbClr val="002060"/>
              </a:solidFill>
            </a:endParaRPr>
          </a:p>
          <a:p>
            <a:pPr marL="457200" indent="-457200" algn="l">
              <a:lnSpc>
                <a:spcPct val="90000"/>
              </a:lnSpc>
            </a:pPr>
            <a:r>
              <a:rPr lang="hu-HU" altLang="hu-HU" i="1" dirty="0">
                <a:solidFill>
                  <a:srgbClr val="002060"/>
                </a:solidFill>
              </a:rPr>
              <a:t>	</a:t>
            </a:r>
            <a:endParaRPr lang="en-US" altLang="hu-HU" dirty="0">
              <a:solidFill>
                <a:srgbClr val="89898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395488"/>
            <a:ext cx="9144000" cy="1264636"/>
          </a:xfrm>
          <a:solidFill>
            <a:schemeClr val="bg1">
              <a:lumMod val="85000"/>
            </a:schemeClr>
          </a:solidFill>
          <a:ln>
            <a:solidFill>
              <a:srgbClr val="000090"/>
            </a:solidFill>
          </a:ln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b="1" dirty="0" err="1"/>
              <a:t>Köszönjük</a:t>
            </a:r>
            <a:r>
              <a:rPr lang="en-US" b="1" dirty="0"/>
              <a:t> a </a:t>
            </a:r>
            <a:r>
              <a:rPr lang="en-US" b="1" dirty="0" err="1"/>
              <a:t>figyelmet</a:t>
            </a:r>
            <a:r>
              <a:rPr lang="en-US" b="1" dirty="0"/>
              <a:t>!</a:t>
            </a:r>
            <a:endParaRPr lang="en-US" dirty="0">
              <a:solidFill>
                <a:srgbClr val="00009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90776" y="1946446"/>
            <a:ext cx="8060923" cy="2895429"/>
          </a:xfrm>
        </p:spPr>
        <p:txBody>
          <a:bodyPr rtlCol="0">
            <a:normAutofit fontScale="85000" lnSpcReduction="1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hu-HU" dirty="0"/>
              <a:t>A tanulmány a </a:t>
            </a:r>
            <a:r>
              <a:rPr lang="hu-HU" i="1" dirty="0"/>
              <a:t>Metszetek - Társadalomtudományi folyóirat </a:t>
            </a:r>
            <a:r>
              <a:rPr lang="hu-HU" dirty="0"/>
              <a:t>5. évf. (2016) 3. számában. </a:t>
            </a:r>
            <a:br>
              <a:rPr lang="hu-HU" dirty="0"/>
            </a:br>
            <a:r>
              <a:rPr lang="hu-HU" dirty="0"/>
              <a:t>olvasható ezen a linken: </a:t>
            </a:r>
            <a:r>
              <a:rPr lang="hu-HU" dirty="0">
                <a:hlinkClick r:id="rId3"/>
              </a:rPr>
              <a:t>http://metszetek.unideb.hu</a:t>
            </a:r>
            <a:r>
              <a:rPr lang="hu-HU" dirty="0"/>
              <a:t> </a:t>
            </a:r>
            <a:endParaRPr lang="en-US" dirty="0">
              <a:solidFill>
                <a:srgbClr val="000090"/>
              </a:solidFill>
            </a:endParaRPr>
          </a:p>
          <a:p>
            <a:pPr fontAlgn="auto">
              <a:spcAft>
                <a:spcPts val="0"/>
              </a:spcAft>
              <a:buFont typeface="Arial"/>
              <a:buNone/>
              <a:defRPr/>
            </a:pPr>
            <a:endParaRPr lang="hu-HU" dirty="0">
              <a:solidFill>
                <a:schemeClr val="tx1"/>
              </a:solidFill>
            </a:endParaRPr>
          </a:p>
          <a:p>
            <a:pPr fontAlgn="auto">
              <a:spcAft>
                <a:spcPts val="0"/>
              </a:spcAft>
              <a:buFont typeface="Arial"/>
              <a:buNone/>
              <a:defRPr/>
            </a:pPr>
            <a:r>
              <a:rPr lang="en-US" dirty="0">
                <a:solidFill>
                  <a:schemeClr val="tx1"/>
                </a:solidFill>
              </a:rPr>
              <a:t>sik@tarki.hu</a:t>
            </a:r>
          </a:p>
          <a:p>
            <a:pPr fontAlgn="auto">
              <a:spcAft>
                <a:spcPts val="0"/>
              </a:spcAft>
              <a:buFont typeface="Arial"/>
              <a:buNone/>
              <a:defRPr/>
            </a:pPr>
            <a:r>
              <a:rPr lang="en-US" dirty="0" err="1">
                <a:solidFill>
                  <a:schemeClr val="tx1"/>
                </a:solidFill>
              </a:rPr>
              <a:t>blanka.szeitl@tarki.hu</a:t>
            </a:r>
            <a:endParaRPr lang="en-US" dirty="0"/>
          </a:p>
          <a:p>
            <a:pPr fontAlgn="auto">
              <a:spcAft>
                <a:spcPts val="0"/>
              </a:spcAft>
              <a:buFont typeface="Arial"/>
              <a:buNone/>
              <a:defRPr/>
            </a:pPr>
            <a:endParaRPr lang="en-US" dirty="0"/>
          </a:p>
        </p:txBody>
      </p:sp>
      <p:pic>
        <p:nvPicPr>
          <p:cNvPr id="25603" name="Picture 3" descr="footer-logo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538" y="5089525"/>
            <a:ext cx="1270000" cy="1660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604" name="Picture 4" descr="logo_tarkizrt.jp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48388" y="5424488"/>
            <a:ext cx="2873375" cy="798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605" name="Picture 5" descr="mta-szarvas-gabor-thumb.jpg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43313" y="5162550"/>
            <a:ext cx="2355850" cy="1530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606" name="Picture 6" descr="mtk-logo.gif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11350" y="5162550"/>
            <a:ext cx="1447800" cy="165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itle 1"/>
          <p:cNvSpPr txBox="1">
            <a:spLocks/>
          </p:cNvSpPr>
          <p:nvPr/>
        </p:nvSpPr>
        <p:spPr>
          <a:xfrm>
            <a:off x="0" y="4841875"/>
            <a:ext cx="9144000" cy="2028825"/>
          </a:xfrm>
          <a:prstGeom prst="rect">
            <a:avLst/>
          </a:prstGeom>
          <a:solidFill>
            <a:schemeClr val="bg1">
              <a:lumMod val="85000"/>
              <a:alpha val="34000"/>
            </a:schemeClr>
          </a:solidFill>
          <a:ln>
            <a:noFill/>
          </a:ln>
        </p:spPr>
        <p:txBody>
          <a:bodyPr anchor="ctr">
            <a:normAutofit fontScale="97500"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endParaRPr lang="en-US" dirty="0">
              <a:solidFill>
                <a:srgbClr val="00009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22" name="Picture 8" descr="logo_tarkizrt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6660" y="5983288"/>
            <a:ext cx="2109787" cy="741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17475" y="1518082"/>
            <a:ext cx="8848972" cy="5206568"/>
          </a:xfrm>
          <a:solidFill>
            <a:schemeClr val="bg1">
              <a:lumMod val="85000"/>
              <a:alpha val="77000"/>
            </a:schemeClr>
          </a:solidFill>
        </p:spPr>
        <p:txBody>
          <a:bodyPr>
            <a:normAutofit/>
          </a:bodyPr>
          <a:lstStyle/>
          <a:p>
            <a:pPr marL="571500" indent="-571500">
              <a:lnSpc>
                <a:spcPct val="90000"/>
              </a:lnSpc>
              <a:buFont typeface="Arial" panose="020B0604020202020204" pitchFamily="34" charset="0"/>
              <a:buNone/>
            </a:pPr>
            <a:r>
              <a:rPr lang="en-US" altLang="hu-HU" sz="3000" b="1" dirty="0" err="1"/>
              <a:t>Bevezetés</a:t>
            </a:r>
            <a:endParaRPr lang="en-US" altLang="hu-HU" sz="3000" b="1" dirty="0"/>
          </a:p>
          <a:p>
            <a:pPr marL="571500" indent="-571500">
              <a:lnSpc>
                <a:spcPct val="90000"/>
              </a:lnSpc>
              <a:buFontTx/>
              <a:buChar char="-"/>
            </a:pPr>
            <a:r>
              <a:rPr lang="en-US" altLang="hu-HU" sz="3000" dirty="0"/>
              <a:t>A</a:t>
            </a:r>
            <a:r>
              <a:rPr lang="hu-HU" altLang="hu-HU" sz="3000" dirty="0">
                <a:latin typeface="Arial" panose="020B0604020202020204" pitchFamily="34" charset="0"/>
              </a:rPr>
              <a:t>lapfogalmak: a </a:t>
            </a:r>
            <a:r>
              <a:rPr lang="en-US" altLang="hu-HU" sz="3000" dirty="0" err="1">
                <a:latin typeface="Arial" panose="020B0604020202020204" pitchFamily="34" charset="0"/>
              </a:rPr>
              <a:t>szegmentálódás</a:t>
            </a:r>
            <a:r>
              <a:rPr lang="en-US" altLang="hu-HU" sz="3000" dirty="0">
                <a:latin typeface="Arial" panose="020B0604020202020204" pitchFamily="34" charset="0"/>
              </a:rPr>
              <a:t> </a:t>
            </a:r>
            <a:r>
              <a:rPr lang="hu-HU" altLang="hu-HU" sz="3000" dirty="0">
                <a:latin typeface="Arial" panose="020B0604020202020204" pitchFamily="34" charset="0"/>
              </a:rPr>
              <a:t>és </a:t>
            </a:r>
            <a:r>
              <a:rPr lang="en-US" altLang="hu-HU" sz="3000" dirty="0">
                <a:latin typeface="Arial" panose="020B0604020202020204" pitchFamily="34" charset="0"/>
              </a:rPr>
              <a:t>a </a:t>
            </a:r>
            <a:r>
              <a:rPr lang="hu-HU" altLang="hu-HU" sz="3000" dirty="0">
                <a:latin typeface="Arial" panose="020B0604020202020204" pitchFamily="34" charset="0"/>
              </a:rPr>
              <a:t>								   </a:t>
            </a:r>
            <a:r>
              <a:rPr lang="en-US" altLang="hu-HU" sz="3000" dirty="0" err="1">
                <a:latin typeface="Arial" panose="020B0604020202020204" pitchFamily="34" charset="0"/>
              </a:rPr>
              <a:t>prekariátus</a:t>
            </a:r>
            <a:endParaRPr lang="hu-HU" altLang="hu-HU" sz="3000" dirty="0">
              <a:latin typeface="Arial" panose="020B0604020202020204" pitchFamily="34" charset="0"/>
            </a:endParaRPr>
          </a:p>
          <a:p>
            <a:pPr marL="571500" indent="-571500">
              <a:lnSpc>
                <a:spcPct val="90000"/>
              </a:lnSpc>
              <a:buFontTx/>
              <a:buChar char="-"/>
            </a:pPr>
            <a:r>
              <a:rPr lang="hu-HU" altLang="hu-HU" sz="3000" dirty="0">
                <a:latin typeface="Arial" panose="020B0604020202020204" pitchFamily="34" charset="0"/>
              </a:rPr>
              <a:t>A kutatás célja</a:t>
            </a:r>
            <a:endParaRPr lang="en-US" altLang="hu-HU" sz="3000" dirty="0"/>
          </a:p>
          <a:p>
            <a:pPr marL="571500" indent="-571500">
              <a:lnSpc>
                <a:spcPct val="90000"/>
              </a:lnSpc>
              <a:buFont typeface="Arial" panose="020B0604020202020204" pitchFamily="34" charset="0"/>
              <a:buNone/>
            </a:pPr>
            <a:r>
              <a:rPr lang="en-US" altLang="hu-HU" sz="3000" b="1" dirty="0" err="1"/>
              <a:t>Operacionalizáció</a:t>
            </a:r>
            <a:endParaRPr lang="en-US" altLang="hu-HU" sz="3000" b="1" dirty="0"/>
          </a:p>
          <a:p>
            <a:pPr marL="571500" indent="-571500">
              <a:lnSpc>
                <a:spcPct val="90000"/>
              </a:lnSpc>
              <a:buFontTx/>
              <a:buChar char="-"/>
            </a:pPr>
            <a:r>
              <a:rPr lang="hu-HU" altLang="hu-HU" sz="3000" dirty="0">
                <a:latin typeface="Arial" panose="020B0604020202020204" pitchFamily="34" charset="0"/>
              </a:rPr>
              <a:t>A két adatbázis</a:t>
            </a:r>
            <a:endParaRPr lang="en-US" altLang="hu-HU" sz="3000" dirty="0"/>
          </a:p>
          <a:p>
            <a:pPr marL="571500" indent="-571500">
              <a:lnSpc>
                <a:spcPct val="90000"/>
              </a:lnSpc>
              <a:buFontTx/>
              <a:buChar char="-"/>
            </a:pPr>
            <a:r>
              <a:rPr lang="hu-HU" altLang="hu-HU" sz="3000" dirty="0">
                <a:latin typeface="Arial" panose="020B0604020202020204" pitchFamily="34" charset="0"/>
              </a:rPr>
              <a:t>A munkaerőpiaci csoportok</a:t>
            </a:r>
            <a:r>
              <a:rPr lang="en-US" altLang="hu-HU" sz="3000" dirty="0"/>
              <a:t> </a:t>
            </a:r>
            <a:r>
              <a:rPr lang="hu-HU" altLang="hu-HU" sz="3000" dirty="0">
                <a:latin typeface="Arial" panose="020B0604020202020204" pitchFamily="34" charset="0"/>
              </a:rPr>
              <a:t>definiálása</a:t>
            </a:r>
            <a:endParaRPr lang="en-US" altLang="hu-HU" sz="3000" dirty="0"/>
          </a:p>
          <a:p>
            <a:pPr marL="571500" indent="-571500">
              <a:lnSpc>
                <a:spcPct val="90000"/>
              </a:lnSpc>
              <a:buFont typeface="Arial" panose="020B0604020202020204" pitchFamily="34" charset="0"/>
              <a:buNone/>
            </a:pPr>
            <a:r>
              <a:rPr lang="en-US" altLang="hu-HU" sz="3000" b="1" dirty="0" err="1"/>
              <a:t>Eredmények</a:t>
            </a:r>
            <a:endParaRPr lang="en-US" altLang="hu-HU" sz="3000" b="1" dirty="0"/>
          </a:p>
          <a:p>
            <a:pPr marL="571500" indent="-571500">
              <a:lnSpc>
                <a:spcPct val="90000"/>
              </a:lnSpc>
              <a:buFontTx/>
              <a:buChar char="-"/>
            </a:pPr>
            <a:r>
              <a:rPr lang="hu-HU" altLang="hu-HU" sz="3000" dirty="0">
                <a:latin typeface="Arial" panose="020B0604020202020204" pitchFamily="34" charset="0"/>
              </a:rPr>
              <a:t>A munkaerőpiaci csoportok</a:t>
            </a:r>
            <a:r>
              <a:rPr lang="en-US" altLang="hu-HU" sz="3000" dirty="0"/>
              <a:t> </a:t>
            </a:r>
            <a:r>
              <a:rPr lang="en-US" altLang="hu-HU" sz="3000" dirty="0" err="1"/>
              <a:t>társadalomrajz</a:t>
            </a:r>
            <a:r>
              <a:rPr lang="hu-HU" altLang="hu-HU" sz="3000" dirty="0"/>
              <a:t>a</a:t>
            </a:r>
            <a:endParaRPr lang="en-US" altLang="hu-HU" sz="3000" dirty="0"/>
          </a:p>
          <a:p>
            <a:pPr marL="571500" indent="-571500">
              <a:lnSpc>
                <a:spcPct val="90000"/>
              </a:lnSpc>
              <a:buFontTx/>
              <a:buChar char="-"/>
            </a:pPr>
            <a:r>
              <a:rPr lang="hu-HU" altLang="hu-HU" sz="3000" dirty="0">
                <a:latin typeface="Arial" panose="020B0604020202020204" pitchFamily="34" charset="0"/>
              </a:rPr>
              <a:t>és munkaerőpiaci sajátosságai</a:t>
            </a:r>
            <a:endParaRPr lang="en-US" altLang="hu-HU" sz="3000" dirty="0"/>
          </a:p>
          <a:p>
            <a:pPr marL="571500" indent="-571500">
              <a:lnSpc>
                <a:spcPct val="90000"/>
              </a:lnSpc>
              <a:buFont typeface="Arial" panose="020B0604020202020204" pitchFamily="34" charset="0"/>
              <a:buNone/>
            </a:pPr>
            <a:endParaRPr lang="en-US" altLang="hu-HU" sz="3000" dirty="0"/>
          </a:p>
          <a:p>
            <a:pPr marL="571500" indent="-571500" algn="ctr">
              <a:lnSpc>
                <a:spcPct val="90000"/>
              </a:lnSpc>
              <a:buFontTx/>
              <a:buChar char="-"/>
            </a:pPr>
            <a:endParaRPr lang="en-US" altLang="hu-HU" sz="3000" dirty="0"/>
          </a:p>
          <a:p>
            <a:pPr marL="571500" indent="-571500" algn="ctr">
              <a:lnSpc>
                <a:spcPct val="90000"/>
              </a:lnSpc>
              <a:buFont typeface="Arial" panose="020B0604020202020204" pitchFamily="34" charset="0"/>
              <a:buNone/>
            </a:pPr>
            <a:endParaRPr lang="en-US" altLang="hu-HU" sz="3000" dirty="0">
              <a:solidFill>
                <a:srgbClr val="898989"/>
              </a:solidFill>
            </a:endParaRPr>
          </a:p>
          <a:p>
            <a:pPr marL="571500" indent="-571500" algn="ctr">
              <a:lnSpc>
                <a:spcPct val="90000"/>
              </a:lnSpc>
              <a:buFont typeface="Arial" panose="020B0604020202020204" pitchFamily="34" charset="0"/>
              <a:buNone/>
            </a:pPr>
            <a:endParaRPr lang="en-US" altLang="hu-HU" sz="3000" dirty="0">
              <a:solidFill>
                <a:srgbClr val="898989"/>
              </a:solidFill>
            </a:endParaRPr>
          </a:p>
        </p:txBody>
      </p:sp>
      <p:sp>
        <p:nvSpPr>
          <p:cNvPr id="30724" name="Title 1"/>
          <p:cNvSpPr>
            <a:spLocks noGrp="1"/>
          </p:cNvSpPr>
          <p:nvPr>
            <p:ph type="ctrTitle" idx="4294967295"/>
          </p:nvPr>
        </p:nvSpPr>
        <p:spPr>
          <a:xfrm>
            <a:off x="117475" y="442913"/>
            <a:ext cx="8848972" cy="657918"/>
          </a:xfrm>
          <a:solidFill>
            <a:srgbClr val="000090"/>
          </a:solidFill>
          <a:ln w="28575">
            <a:solidFill>
              <a:srgbClr val="000090"/>
            </a:solidFill>
            <a:miter lim="800000"/>
            <a:headEnd/>
            <a:tailEnd/>
          </a:ln>
        </p:spPr>
        <p:txBody>
          <a:bodyPr/>
          <a:lstStyle/>
          <a:p>
            <a:pPr algn="l"/>
            <a:r>
              <a:rPr lang="en-US" altLang="hu-HU" sz="3600" b="1" dirty="0">
                <a:solidFill>
                  <a:schemeClr val="bg1"/>
                </a:solidFill>
              </a:rPr>
              <a:t>A</a:t>
            </a:r>
            <a:r>
              <a:rPr lang="hu-HU" altLang="hu-HU" sz="3600" b="1" dirty="0">
                <a:solidFill>
                  <a:schemeClr val="bg1"/>
                </a:solidFill>
                <a:latin typeface="Arial" panose="020B0604020202020204" pitchFamily="34" charset="0"/>
              </a:rPr>
              <a:t>z előadás váza</a:t>
            </a:r>
            <a:endParaRPr lang="en-US" altLang="hu-HU" sz="36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4" name="Picture 8" descr="logo_tarkizrt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01048" y="5983288"/>
            <a:ext cx="2109787" cy="741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17475" y="1541309"/>
            <a:ext cx="8893360" cy="1898650"/>
          </a:xfrm>
          <a:solidFill>
            <a:schemeClr val="bg1">
              <a:lumMod val="85000"/>
              <a:alpha val="77000"/>
            </a:schemeClr>
          </a:solidFill>
        </p:spPr>
        <p:txBody>
          <a:bodyPr>
            <a:normAutofit/>
          </a:bodyPr>
          <a:lstStyle/>
          <a:p>
            <a:pPr marL="457200" indent="-457200">
              <a:buFontTx/>
              <a:buChar char="-"/>
            </a:pPr>
            <a:r>
              <a:rPr lang="hu-HU" altLang="hu-HU" sz="2800" dirty="0">
                <a:latin typeface="Arial" panose="020B0604020202020204" pitchFamily="34" charset="0"/>
              </a:rPr>
              <a:t>a</a:t>
            </a:r>
            <a:r>
              <a:rPr lang="en-US" altLang="hu-HU" sz="2800" dirty="0">
                <a:latin typeface="Arial" panose="020B0604020202020204" pitchFamily="34" charset="0"/>
              </a:rPr>
              <a:t> </a:t>
            </a:r>
            <a:r>
              <a:rPr lang="hu-HU" altLang="hu-HU" sz="2800" dirty="0">
                <a:latin typeface="Arial" panose="020B0604020202020204" pitchFamily="34" charset="0"/>
              </a:rPr>
              <a:t>szegmentáció </a:t>
            </a:r>
            <a:r>
              <a:rPr lang="en-US" altLang="hu-HU" sz="2800" b="1" u="sng" dirty="0" err="1">
                <a:latin typeface="Arial" panose="020B0604020202020204" pitchFamily="34" charset="0"/>
              </a:rPr>
              <a:t>triális</a:t>
            </a:r>
            <a:r>
              <a:rPr lang="en-US" altLang="hu-HU" sz="2800" dirty="0">
                <a:latin typeface="Arial" panose="020B0604020202020204" pitchFamily="34" charset="0"/>
              </a:rPr>
              <a:t> </a:t>
            </a:r>
            <a:r>
              <a:rPr lang="hu-HU" altLang="hu-HU" sz="2800" dirty="0">
                <a:latin typeface="Arial" panose="020B0604020202020204" pitchFamily="34" charset="0"/>
              </a:rPr>
              <a:t>elmélete</a:t>
            </a:r>
            <a:endParaRPr lang="en-US" altLang="hu-HU" sz="2800" dirty="0">
              <a:latin typeface="Arial" panose="020B0604020202020204" pitchFamily="34" charset="0"/>
            </a:endParaRPr>
          </a:p>
          <a:p>
            <a:pPr marL="457200" indent="-457200">
              <a:buFontTx/>
              <a:buChar char="-"/>
            </a:pPr>
            <a:r>
              <a:rPr lang="en-US" altLang="hu-HU" sz="2800" dirty="0">
                <a:latin typeface="Arial" panose="020B0604020202020204" pitchFamily="34" charset="0"/>
              </a:rPr>
              <a:t>a </a:t>
            </a:r>
            <a:r>
              <a:rPr lang="en-US" altLang="hu-HU" sz="2800" dirty="0" err="1">
                <a:latin typeface="Arial" panose="020B0604020202020204" pitchFamily="34" charset="0"/>
              </a:rPr>
              <a:t>szegmensek</a:t>
            </a:r>
            <a:r>
              <a:rPr lang="en-US" altLang="hu-HU" sz="2800" dirty="0">
                <a:latin typeface="Arial" panose="020B0604020202020204" pitchFamily="34" charset="0"/>
              </a:rPr>
              <a:t> </a:t>
            </a:r>
            <a:r>
              <a:rPr lang="hu-HU" altLang="hu-HU" sz="2800" dirty="0">
                <a:latin typeface="Arial" panose="020B0604020202020204" pitchFamily="34" charset="0"/>
              </a:rPr>
              <a:t>új jellemzője -  a</a:t>
            </a:r>
            <a:r>
              <a:rPr lang="en-US" altLang="hu-HU" sz="2800" dirty="0">
                <a:latin typeface="Arial" panose="020B0604020202020204" pitchFamily="34" charset="0"/>
              </a:rPr>
              <a:t> </a:t>
            </a:r>
            <a:r>
              <a:rPr lang="en-US" altLang="hu-HU" sz="2800" dirty="0" err="1">
                <a:latin typeface="Arial" panose="020B0604020202020204" pitchFamily="34" charset="0"/>
              </a:rPr>
              <a:t>modernitás</a:t>
            </a:r>
            <a:r>
              <a:rPr lang="en-US" altLang="hu-HU" sz="2800" dirty="0">
                <a:latin typeface="Arial" panose="020B0604020202020204" pitchFamily="34" charset="0"/>
              </a:rPr>
              <a:t> </a:t>
            </a:r>
            <a:r>
              <a:rPr lang="en-US" altLang="hu-HU" sz="2800" dirty="0" err="1">
                <a:latin typeface="Arial" panose="020B0604020202020204" pitchFamily="34" charset="0"/>
              </a:rPr>
              <a:t>munkahelyeinek</a:t>
            </a:r>
            <a:r>
              <a:rPr lang="en-US" altLang="hu-HU" sz="2800" dirty="0">
                <a:latin typeface="Arial" panose="020B0604020202020204" pitchFamily="34" charset="0"/>
              </a:rPr>
              <a:t> </a:t>
            </a:r>
            <a:r>
              <a:rPr lang="en-US" altLang="hu-HU" sz="2800" dirty="0" err="1">
                <a:latin typeface="Arial" panose="020B0604020202020204" pitchFamily="34" charset="0"/>
              </a:rPr>
              <a:t>hegemóniája</a:t>
            </a:r>
            <a:r>
              <a:rPr lang="en-US" altLang="hu-HU" sz="2800" dirty="0">
                <a:latin typeface="Arial" panose="020B0604020202020204" pitchFamily="34" charset="0"/>
              </a:rPr>
              <a:t> </a:t>
            </a:r>
            <a:r>
              <a:rPr lang="en-US" altLang="hu-HU" sz="2800" dirty="0" err="1">
                <a:latin typeface="Arial" panose="020B0604020202020204" pitchFamily="34" charset="0"/>
              </a:rPr>
              <a:t>megkérdőjeleződik</a:t>
            </a:r>
            <a:r>
              <a:rPr lang="hu-HU" altLang="hu-HU" sz="2800" dirty="0">
                <a:latin typeface="Arial" panose="020B0604020202020204" pitchFamily="34" charset="0"/>
              </a:rPr>
              <a:t> (az „atipikus” a tipikus)</a:t>
            </a:r>
            <a:endParaRPr lang="en-US" altLang="hu-HU" sz="2800" dirty="0">
              <a:solidFill>
                <a:srgbClr val="898989"/>
              </a:solidFill>
              <a:latin typeface="Arial" panose="020B0604020202020204" pitchFamily="34" charset="0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117475" y="350838"/>
            <a:ext cx="8893360" cy="821014"/>
          </a:xfrm>
          <a:prstGeom prst="rect">
            <a:avLst/>
          </a:prstGeom>
          <a:solidFill>
            <a:srgbClr val="000090"/>
          </a:solidFill>
          <a:ln w="28575" cmpd="sng">
            <a:solidFill>
              <a:srgbClr val="000090"/>
            </a:solidFill>
          </a:ln>
        </p:spPr>
        <p:txBody>
          <a:bodyPr anchor="ctr">
            <a:norm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hu-HU" sz="3200" b="1" dirty="0">
                <a:solidFill>
                  <a:schemeClr val="bg1"/>
                </a:solidFill>
              </a:rPr>
              <a:t>I. </a:t>
            </a:r>
            <a:r>
              <a:rPr lang="hu-HU" altLang="hu-HU" sz="3200" b="1" dirty="0">
                <a:solidFill>
                  <a:schemeClr val="bg1"/>
                </a:solidFill>
                <a:latin typeface="Arial" panose="020B0604020202020204" pitchFamily="34" charset="0"/>
              </a:rPr>
              <a:t>Szegmentálódás és a prekariátus</a:t>
            </a:r>
            <a:endParaRPr lang="en-US" altLang="hu-HU" sz="3200" b="1" dirty="0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  <p:sp>
        <p:nvSpPr>
          <p:cNvPr id="2" name="Subtitle 2"/>
          <p:cNvSpPr>
            <a:spLocks/>
          </p:cNvSpPr>
          <p:nvPr/>
        </p:nvSpPr>
        <p:spPr bwMode="auto">
          <a:xfrm>
            <a:off x="117475" y="4075113"/>
            <a:ext cx="8893360" cy="2649537"/>
          </a:xfrm>
          <a:prstGeom prst="rect">
            <a:avLst/>
          </a:prstGeom>
          <a:solidFill>
            <a:srgbClr val="D9D9D9">
              <a:alpha val="76862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ctr">
              <a:spcBef>
                <a:spcPct val="20000"/>
              </a:spcBef>
              <a:buFont typeface="Arial" panose="020B0604020202020204" pitchFamily="34" charset="0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algn="ctr">
              <a:spcBef>
                <a:spcPct val="20000"/>
              </a:spcBef>
              <a:buFont typeface="Arial" panose="020B0604020202020204" pitchFamily="34" charset="0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algn="ctr">
              <a:spcBef>
                <a:spcPct val="20000"/>
              </a:spcBef>
              <a:buFont typeface="Arial" panose="020B0604020202020204" pitchFamily="34" charset="0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algn="ctr">
              <a:spcBef>
                <a:spcPct val="20000"/>
              </a:spcBef>
              <a:buFont typeface="Arial" panose="020B0604020202020204" pitchFamily="34" charset="0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algn="ctr">
              <a:spcBef>
                <a:spcPct val="20000"/>
              </a:spcBef>
              <a:buFont typeface="Arial" panose="020B0604020202020204" pitchFamily="34" charset="0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algn="ctr" defTabSz="4572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algn="ctr" defTabSz="4572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algn="ctr" defTabSz="4572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algn="ctr" defTabSz="4572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l">
              <a:lnSpc>
                <a:spcPct val="80000"/>
              </a:lnSpc>
            </a:pPr>
            <a:r>
              <a:rPr lang="hu-HU" altLang="hu-HU" sz="3000" dirty="0">
                <a:solidFill>
                  <a:srgbClr val="000000"/>
                </a:solidFill>
                <a:latin typeface="Arial" panose="020B0604020202020204" pitchFamily="34" charset="0"/>
              </a:rPr>
              <a:t>- </a:t>
            </a:r>
            <a:r>
              <a:rPr lang="hu-HU" altLang="hu-HU" sz="2800" dirty="0">
                <a:solidFill>
                  <a:srgbClr val="000000"/>
                </a:solidFill>
                <a:latin typeface="Arial" panose="020B0604020202020204" pitchFamily="34" charset="0"/>
              </a:rPr>
              <a:t>a prekariátus</a:t>
            </a:r>
            <a:r>
              <a:rPr lang="en-US" altLang="hu-HU" sz="28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hu-HU" sz="2800" dirty="0" err="1">
                <a:solidFill>
                  <a:srgbClr val="000000"/>
                </a:solidFill>
                <a:latin typeface="Arial" panose="020B0604020202020204" pitchFamily="34" charset="0"/>
              </a:rPr>
              <a:t>bérmunkások</a:t>
            </a:r>
            <a:r>
              <a:rPr lang="en-US" altLang="hu-HU" sz="2800" dirty="0">
                <a:latin typeface="Arial" panose="020B0604020202020204" pitchFamily="34" charset="0"/>
              </a:rPr>
              <a:t>, </a:t>
            </a:r>
            <a:r>
              <a:rPr lang="en-US" altLang="hu-HU" sz="2800" dirty="0" err="1">
                <a:latin typeface="Arial" panose="020B0604020202020204" pitchFamily="34" charset="0"/>
              </a:rPr>
              <a:t>akik</a:t>
            </a:r>
            <a:endParaRPr lang="en-US" altLang="hu-HU" sz="2800" dirty="0">
              <a:latin typeface="Arial" panose="020B0604020202020204" pitchFamily="34" charset="0"/>
            </a:endParaRPr>
          </a:p>
          <a:p>
            <a:pPr algn="l">
              <a:lnSpc>
                <a:spcPct val="80000"/>
              </a:lnSpc>
            </a:pPr>
            <a:r>
              <a:rPr lang="hu-HU" altLang="hu-HU" sz="2800" dirty="0">
                <a:latin typeface="Arial" panose="020B0604020202020204" pitchFamily="34" charset="0"/>
              </a:rPr>
              <a:t>	- </a:t>
            </a:r>
            <a:r>
              <a:rPr lang="en-US" altLang="hu-HU" sz="2800" dirty="0" err="1">
                <a:latin typeface="Arial" panose="020B0604020202020204" pitchFamily="34" charset="0"/>
              </a:rPr>
              <a:t>alacsony</a:t>
            </a:r>
            <a:r>
              <a:rPr lang="en-US" altLang="hu-HU" sz="2800" dirty="0">
                <a:latin typeface="Arial" panose="020B0604020202020204" pitchFamily="34" charset="0"/>
              </a:rPr>
              <a:t> </a:t>
            </a:r>
            <a:r>
              <a:rPr lang="en-US" altLang="hu-HU" sz="2800" dirty="0" err="1">
                <a:latin typeface="Arial" panose="020B0604020202020204" pitchFamily="34" charset="0"/>
              </a:rPr>
              <a:t>bér</a:t>
            </a:r>
            <a:r>
              <a:rPr lang="en-US" altLang="hu-HU" sz="2800" dirty="0">
                <a:latin typeface="Arial" panose="020B0604020202020204" pitchFamily="34" charset="0"/>
              </a:rPr>
              <a:t>,</a:t>
            </a:r>
            <a:r>
              <a:rPr lang="hu-HU" altLang="hu-HU" sz="2800" dirty="0">
                <a:latin typeface="Arial" panose="020B0604020202020204" pitchFamily="34" charset="0"/>
              </a:rPr>
              <a:t> </a:t>
            </a:r>
          </a:p>
          <a:p>
            <a:pPr algn="l">
              <a:lnSpc>
                <a:spcPct val="80000"/>
              </a:lnSpc>
            </a:pPr>
            <a:r>
              <a:rPr lang="hu-HU" altLang="hu-HU" sz="2800" dirty="0">
                <a:latin typeface="Arial" panose="020B0604020202020204" pitchFamily="34" charset="0"/>
              </a:rPr>
              <a:t>	- </a:t>
            </a:r>
            <a:r>
              <a:rPr lang="en-US" altLang="hu-HU" sz="2800" dirty="0" err="1">
                <a:latin typeface="Arial" panose="020B0604020202020204" pitchFamily="34" charset="0"/>
              </a:rPr>
              <a:t>határozott</a:t>
            </a:r>
            <a:r>
              <a:rPr lang="hu-HU" altLang="hu-HU" sz="2800" dirty="0">
                <a:latin typeface="Arial" panose="020B0604020202020204" pitchFamily="34" charset="0"/>
              </a:rPr>
              <a:t> idejű szerződés</a:t>
            </a:r>
            <a:r>
              <a:rPr lang="en-US" altLang="hu-HU" sz="2800" dirty="0">
                <a:latin typeface="Arial" panose="020B0604020202020204" pitchFamily="34" charset="0"/>
              </a:rPr>
              <a:t>,</a:t>
            </a:r>
            <a:r>
              <a:rPr lang="hu-HU" altLang="hu-HU" sz="2800" dirty="0">
                <a:latin typeface="Arial" panose="020B0604020202020204" pitchFamily="34" charset="0"/>
              </a:rPr>
              <a:t> alkalmi, szezonális </a:t>
            </a:r>
          </a:p>
          <a:p>
            <a:pPr algn="l">
              <a:lnSpc>
                <a:spcPct val="80000"/>
              </a:lnSpc>
            </a:pPr>
            <a:r>
              <a:rPr lang="hu-HU" altLang="hu-HU" sz="2800" dirty="0">
                <a:latin typeface="Arial" panose="020B0604020202020204" pitchFamily="34" charset="0"/>
              </a:rPr>
              <a:t>	- </a:t>
            </a:r>
            <a:r>
              <a:rPr lang="en-US" altLang="hu-HU" sz="2800" dirty="0">
                <a:latin typeface="Arial" panose="020B0604020202020204" pitchFamily="34" charset="0"/>
              </a:rPr>
              <a:t>“</a:t>
            </a:r>
            <a:r>
              <a:rPr lang="en-US" altLang="hu-HU" sz="2800" dirty="0" err="1">
                <a:latin typeface="Arial" panose="020B0604020202020204" pitchFamily="34" charset="0"/>
              </a:rPr>
              <a:t>projekt</a:t>
            </a:r>
            <a:r>
              <a:rPr lang="en-US" altLang="hu-HU" sz="2800" dirty="0">
                <a:latin typeface="Arial" panose="020B0604020202020204" pitchFamily="34" charset="0"/>
              </a:rPr>
              <a:t>”-</a:t>
            </a:r>
            <a:r>
              <a:rPr lang="en-US" altLang="hu-HU" sz="2800" dirty="0" err="1">
                <a:latin typeface="Arial" panose="020B0604020202020204" pitchFamily="34" charset="0"/>
              </a:rPr>
              <a:t>szerű</a:t>
            </a:r>
            <a:r>
              <a:rPr lang="hu-HU" altLang="hu-HU" sz="2800" dirty="0">
                <a:latin typeface="Arial" panose="020B0604020202020204" pitchFamily="34" charset="0"/>
              </a:rPr>
              <a:t> állások, </a:t>
            </a:r>
            <a:r>
              <a:rPr lang="en-US" altLang="hu-HU" sz="2800" dirty="0" err="1">
                <a:latin typeface="Arial" panose="020B0604020202020204" pitchFamily="34" charset="0"/>
              </a:rPr>
              <a:t>mikrovállalkozások</a:t>
            </a:r>
            <a:r>
              <a:rPr lang="en-US" altLang="hu-HU" sz="2800" dirty="0">
                <a:latin typeface="Arial" panose="020B0604020202020204" pitchFamily="34" charset="0"/>
              </a:rPr>
              <a:t>,</a:t>
            </a:r>
          </a:p>
          <a:p>
            <a:pPr algn="l">
              <a:lnSpc>
                <a:spcPct val="80000"/>
              </a:lnSpc>
            </a:pPr>
            <a:r>
              <a:rPr lang="hu-HU" altLang="hu-HU" sz="3000" dirty="0"/>
              <a:t>	- instabilitás, </a:t>
            </a:r>
            <a:r>
              <a:rPr lang="en-US" altLang="hu-HU" sz="3000" dirty="0" err="1"/>
              <a:t>kiszolgáltatottság</a:t>
            </a:r>
            <a:endParaRPr lang="en-US" altLang="hu-HU" sz="3000" dirty="0">
              <a:solidFill>
                <a:srgbClr val="89898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50" name="Picture 8" descr="logo_tarkizrt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0027" y="5983288"/>
            <a:ext cx="2109787" cy="741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17475" y="1704513"/>
            <a:ext cx="8822339" cy="5020137"/>
          </a:xfrm>
          <a:solidFill>
            <a:schemeClr val="bg1">
              <a:lumMod val="85000"/>
              <a:alpha val="77000"/>
            </a:schemeClr>
          </a:solidFill>
        </p:spPr>
        <p:txBody>
          <a:bodyPr>
            <a:normAutofit/>
          </a:bodyPr>
          <a:lstStyle/>
          <a:p>
            <a:pPr marL="457200" indent="-457200" algn="ctr">
              <a:buFontTx/>
              <a:buNone/>
            </a:pPr>
            <a:endParaRPr lang="hu-HU" altLang="hu-HU" b="1" u="sng" dirty="0">
              <a:solidFill>
                <a:srgbClr val="000000"/>
              </a:solidFill>
            </a:endParaRPr>
          </a:p>
          <a:p>
            <a:pPr marL="457200" indent="-457200" algn="ctr">
              <a:buFontTx/>
              <a:buNone/>
            </a:pPr>
            <a:r>
              <a:rPr lang="hu-HU" altLang="hu-HU" b="1" u="sng" dirty="0">
                <a:solidFill>
                  <a:srgbClr val="000000"/>
                </a:solidFill>
              </a:rPr>
              <a:t>Feltáró</a:t>
            </a:r>
            <a:r>
              <a:rPr lang="hu-HU" altLang="hu-HU" b="1" dirty="0">
                <a:solidFill>
                  <a:srgbClr val="000000"/>
                </a:solidFill>
              </a:rPr>
              <a:t> vizsgálat</a:t>
            </a:r>
            <a:r>
              <a:rPr lang="hu-HU" altLang="hu-HU" dirty="0">
                <a:solidFill>
                  <a:srgbClr val="000000"/>
                </a:solidFill>
              </a:rPr>
              <a:t>:</a:t>
            </a:r>
          </a:p>
          <a:p>
            <a:pPr marL="457200" indent="-457200">
              <a:buFontTx/>
              <a:buChar char="-"/>
            </a:pPr>
            <a:r>
              <a:rPr lang="hu-HU" altLang="hu-HU" dirty="0">
                <a:solidFill>
                  <a:srgbClr val="000000"/>
                </a:solidFill>
              </a:rPr>
              <a:t>A szegmentáció és a prekariátus elméletei empirikusan vizsgálható-e</a:t>
            </a:r>
            <a:endParaRPr lang="hu-HU" altLang="hu-HU" dirty="0">
              <a:solidFill>
                <a:srgbClr val="898989"/>
              </a:solidFill>
            </a:endParaRPr>
          </a:p>
          <a:p>
            <a:pPr marL="457200" indent="-457200">
              <a:buFontTx/>
              <a:buChar char="-"/>
            </a:pPr>
            <a:r>
              <a:rPr lang="hu-HU" altLang="hu-HU" dirty="0">
                <a:solidFill>
                  <a:srgbClr val="000000"/>
                </a:solidFill>
              </a:rPr>
              <a:t>A szegmentáció és a prekariátus empirikus megközelítése „összefésülhető-e” egy modellbe</a:t>
            </a: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117475" y="376238"/>
            <a:ext cx="8822339" cy="831125"/>
          </a:xfrm>
          <a:prstGeom prst="rect">
            <a:avLst/>
          </a:prstGeom>
          <a:solidFill>
            <a:srgbClr val="000090"/>
          </a:solidFill>
          <a:ln w="28575" cmpd="sng">
            <a:solidFill>
              <a:srgbClr val="000090"/>
            </a:solidFill>
          </a:ln>
        </p:spPr>
        <p:txBody>
          <a:bodyPr anchor="ctr">
            <a:norm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hu-HU" sz="3200" b="1">
                <a:solidFill>
                  <a:schemeClr val="bg1"/>
                </a:solidFill>
              </a:rPr>
              <a:t>I. </a:t>
            </a:r>
            <a:r>
              <a:rPr lang="hu-HU" altLang="hu-HU" sz="3200" b="1">
                <a:solidFill>
                  <a:schemeClr val="bg1"/>
                </a:solidFill>
              </a:rPr>
              <a:t>A kutatás célja</a:t>
            </a:r>
            <a:endParaRPr lang="en-US" altLang="hu-HU" sz="320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3" name="Picture 8" descr="logo_tarkizrt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3678" y="5982197"/>
            <a:ext cx="2109787" cy="741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7475" y="1887538"/>
            <a:ext cx="8935990" cy="4837112"/>
          </a:xfrm>
          <a:solidFill>
            <a:schemeClr val="bg1">
              <a:lumMod val="85000"/>
              <a:alpha val="77000"/>
            </a:schemeClr>
          </a:solidFill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endParaRPr lang="en-US" dirty="0">
              <a:solidFill>
                <a:schemeClr val="tx1"/>
              </a:solidFill>
            </a:endParaRPr>
          </a:p>
          <a:p>
            <a:pPr fontAlgn="auto">
              <a:spcAft>
                <a:spcPts val="0"/>
              </a:spcAft>
              <a:buFont typeface="Arial"/>
              <a:buNone/>
              <a:defRPr/>
            </a:pPr>
            <a:endParaRPr lang="en-US" dirty="0"/>
          </a:p>
          <a:p>
            <a:pPr fontAlgn="auto">
              <a:spcAft>
                <a:spcPts val="0"/>
              </a:spcAft>
              <a:buFont typeface="Arial"/>
              <a:buNone/>
              <a:defRPr/>
            </a:pPr>
            <a:endParaRPr lang="en-US" dirty="0"/>
          </a:p>
        </p:txBody>
      </p:sp>
      <p:sp>
        <p:nvSpPr>
          <p:cNvPr id="18435" name="Title 1"/>
          <p:cNvSpPr>
            <a:spLocks noGrp="1"/>
          </p:cNvSpPr>
          <p:nvPr>
            <p:ph type="ctrTitle"/>
          </p:nvPr>
        </p:nvSpPr>
        <p:spPr>
          <a:xfrm>
            <a:off x="117475" y="442913"/>
            <a:ext cx="8670925" cy="869950"/>
          </a:xfrm>
          <a:solidFill>
            <a:srgbClr val="000090"/>
          </a:solidFill>
          <a:ln w="28575">
            <a:solidFill>
              <a:srgbClr val="000090"/>
            </a:solidFill>
            <a:miter lim="800000"/>
            <a:headEnd/>
            <a:tailEnd/>
          </a:ln>
        </p:spPr>
        <p:txBody>
          <a:bodyPr/>
          <a:lstStyle/>
          <a:p>
            <a:pPr algn="l"/>
            <a:r>
              <a:rPr lang="en-US" altLang="hu-HU" sz="3600" b="1">
                <a:solidFill>
                  <a:schemeClr val="bg1"/>
                </a:solidFill>
              </a:rPr>
              <a:t>A tartalomról</a:t>
            </a:r>
            <a:endParaRPr lang="en-US" altLang="hu-HU" sz="3600">
              <a:solidFill>
                <a:schemeClr val="bg1"/>
              </a:solidFill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117475" y="350838"/>
            <a:ext cx="8866727" cy="1003300"/>
          </a:xfrm>
          <a:prstGeom prst="rect">
            <a:avLst/>
          </a:prstGeom>
          <a:solidFill>
            <a:srgbClr val="000090"/>
          </a:solidFill>
          <a:ln w="28575" cmpd="sng">
            <a:solidFill>
              <a:srgbClr val="000090"/>
            </a:solidFill>
          </a:ln>
        </p:spPr>
        <p:txBody>
          <a:bodyPr anchor="ctr">
            <a:norm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hu-HU" sz="3200" b="1" dirty="0">
                <a:solidFill>
                  <a:schemeClr val="bg1"/>
                </a:solidFill>
              </a:rPr>
              <a:t>II. </a:t>
            </a:r>
            <a:r>
              <a:rPr lang="hu-HU" altLang="hu-HU" sz="3200" b="1" dirty="0">
                <a:solidFill>
                  <a:schemeClr val="bg1"/>
                </a:solidFill>
              </a:rPr>
              <a:t>Az „Integráció és dezintegráció” a</a:t>
            </a:r>
            <a:r>
              <a:rPr lang="en-US" altLang="hu-HU" sz="3200" b="1" dirty="0" err="1">
                <a:solidFill>
                  <a:schemeClr val="bg1"/>
                </a:solidFill>
              </a:rPr>
              <a:t>dat</a:t>
            </a:r>
            <a:r>
              <a:rPr lang="hu-HU" altLang="hu-HU" sz="3200" b="1" dirty="0">
                <a:solidFill>
                  <a:schemeClr val="bg1"/>
                </a:solidFill>
              </a:rPr>
              <a:t>bázis (2015)</a:t>
            </a:r>
            <a:r>
              <a:rPr lang="en-US" altLang="hu-HU" sz="3200" b="1" dirty="0">
                <a:solidFill>
                  <a:schemeClr val="bg1"/>
                </a:solidFill>
              </a:rPr>
              <a:t> </a:t>
            </a:r>
            <a:r>
              <a:rPr lang="en-US" altLang="hu-HU" sz="3200" b="1" dirty="0" err="1">
                <a:solidFill>
                  <a:schemeClr val="bg1"/>
                </a:solidFill>
              </a:rPr>
              <a:t>és</a:t>
            </a:r>
            <a:r>
              <a:rPr lang="en-US" altLang="hu-HU" sz="3200" b="1" dirty="0">
                <a:solidFill>
                  <a:schemeClr val="bg1"/>
                </a:solidFill>
              </a:rPr>
              <a:t> </a:t>
            </a:r>
            <a:r>
              <a:rPr lang="hu-HU" altLang="hu-HU" sz="3200" b="1" dirty="0">
                <a:solidFill>
                  <a:schemeClr val="bg1"/>
                </a:solidFill>
              </a:rPr>
              <a:t>az ebből felépíthető modell </a:t>
            </a:r>
            <a:endParaRPr lang="en-US" altLang="hu-HU" sz="3200" dirty="0">
              <a:solidFill>
                <a:schemeClr val="bg1"/>
              </a:solidFill>
            </a:endParaRPr>
          </a:p>
        </p:txBody>
      </p:sp>
      <p:sp>
        <p:nvSpPr>
          <p:cNvPr id="6" name="Content Placeholder 3"/>
          <p:cNvSpPr txBox="1">
            <a:spLocks/>
          </p:cNvSpPr>
          <p:nvPr/>
        </p:nvSpPr>
        <p:spPr>
          <a:xfrm>
            <a:off x="72231" y="2109132"/>
            <a:ext cx="9109868" cy="1241601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fontAlgn="auto">
              <a:spcAft>
                <a:spcPts val="0"/>
              </a:spcAft>
              <a:buFont typeface="Arial"/>
              <a:buAutoNum type="arabicPeriod"/>
              <a:defRPr/>
            </a:pPr>
            <a:r>
              <a:rPr lang="en-US" sz="2000" b="1" dirty="0" err="1"/>
              <a:t>Munkaerőpiaci</a:t>
            </a:r>
            <a:r>
              <a:rPr lang="en-US" sz="2000" b="1" dirty="0"/>
              <a:t> </a:t>
            </a:r>
            <a:r>
              <a:rPr lang="en-US" sz="2000" b="1" dirty="0" err="1"/>
              <a:t>helyzet</a:t>
            </a:r>
            <a:r>
              <a:rPr lang="hu-HU" sz="2000" b="1" dirty="0"/>
              <a:t>  </a:t>
            </a:r>
            <a:r>
              <a:rPr lang="hu-HU" sz="1600" b="1" dirty="0">
                <a:solidFill>
                  <a:srgbClr val="002060"/>
                </a:solidFill>
              </a:rPr>
              <a:t>= aktív (nem nyugdíjas, tanuló, nincs szülési/anyasági szabadságon) </a:t>
            </a:r>
            <a:endParaRPr lang="en-US" sz="1600" b="1" dirty="0">
              <a:solidFill>
                <a:srgbClr val="002060"/>
              </a:solidFill>
            </a:endParaRPr>
          </a:p>
          <a:p>
            <a:pPr marL="457200" indent="-457200" fontAlgn="auto">
              <a:spcAft>
                <a:spcPts val="0"/>
              </a:spcAft>
              <a:buFont typeface="Arial"/>
              <a:buAutoNum type="arabicPeriod"/>
              <a:defRPr/>
            </a:pPr>
            <a:r>
              <a:rPr lang="en-US" sz="2000" b="1" dirty="0" err="1"/>
              <a:t>Szubjektív</a:t>
            </a:r>
            <a:r>
              <a:rPr lang="en-US" sz="2000" b="1" dirty="0"/>
              <a:t> </a:t>
            </a:r>
            <a:r>
              <a:rPr lang="en-US" sz="2000" b="1" dirty="0" err="1"/>
              <a:t>anyagi</a:t>
            </a:r>
            <a:r>
              <a:rPr lang="en-US" sz="2000" b="1" dirty="0"/>
              <a:t> </a:t>
            </a:r>
            <a:r>
              <a:rPr lang="en-US" sz="2000" b="1" dirty="0" err="1"/>
              <a:t>helyzet</a:t>
            </a:r>
            <a:r>
              <a:rPr lang="hu-HU" sz="2000" b="1" dirty="0"/>
              <a:t>  </a:t>
            </a:r>
            <a:r>
              <a:rPr lang="hu-HU" sz="1600" b="1" dirty="0">
                <a:solidFill>
                  <a:srgbClr val="002060"/>
                </a:solidFill>
              </a:rPr>
              <a:t>= saját véleménye szerint szokásos kiadásait nehezen tudja fedezni</a:t>
            </a:r>
          </a:p>
          <a:p>
            <a:pPr marL="457200" indent="-457200" fontAlgn="auto">
              <a:spcAft>
                <a:spcPts val="0"/>
              </a:spcAft>
              <a:buFont typeface="Arial"/>
              <a:buAutoNum type="arabicPeriod"/>
              <a:defRPr/>
            </a:pPr>
            <a:r>
              <a:rPr lang="en-US" sz="2000" b="1" dirty="0" err="1"/>
              <a:t>Társadalmi</a:t>
            </a:r>
            <a:r>
              <a:rPr lang="en-US" sz="2000" b="1" dirty="0"/>
              <a:t> </a:t>
            </a:r>
            <a:r>
              <a:rPr lang="en-US" sz="2000" b="1" dirty="0" err="1"/>
              <a:t>osztály</a:t>
            </a:r>
            <a:r>
              <a:rPr lang="hu-HU" sz="2000" b="1" dirty="0"/>
              <a:t> </a:t>
            </a:r>
            <a:r>
              <a:rPr lang="hu-HU" sz="1600" b="1" dirty="0">
                <a:solidFill>
                  <a:srgbClr val="002060"/>
                </a:solidFill>
              </a:rPr>
              <a:t>= az alsó társadalmi osztályokba való önbesorolás</a:t>
            </a:r>
            <a:endParaRPr lang="en-US" sz="1600" b="1" dirty="0">
              <a:solidFill>
                <a:srgbClr val="002060"/>
              </a:solidFill>
            </a:endParaRPr>
          </a:p>
          <a:p>
            <a:pPr fontAlgn="auto">
              <a:spcAft>
                <a:spcPts val="0"/>
              </a:spcAft>
              <a:defRPr/>
            </a:pPr>
            <a:endParaRPr lang="en-US" sz="2000" dirty="0"/>
          </a:p>
        </p:txBody>
      </p:sp>
      <p:sp>
        <p:nvSpPr>
          <p:cNvPr id="10" name="Text Placeholder 2"/>
          <p:cNvSpPr txBox="1">
            <a:spLocks/>
          </p:cNvSpPr>
          <p:nvPr/>
        </p:nvSpPr>
        <p:spPr>
          <a:xfrm>
            <a:off x="72231" y="1489613"/>
            <a:ext cx="4040188" cy="639762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>
              <a:lnSpc>
                <a:spcPct val="80000"/>
              </a:lnSpc>
              <a:spcBef>
                <a:spcPct val="20000"/>
              </a:spcBef>
              <a:buFont typeface="Arial" panose="020B0604020202020204" pitchFamily="34" charset="0"/>
              <a:buNone/>
            </a:pPr>
            <a:r>
              <a:rPr lang="hu-HU" altLang="hu-HU" sz="2500" b="1" dirty="0">
                <a:solidFill>
                  <a:srgbClr val="000090"/>
                </a:solidFill>
              </a:rPr>
              <a:t>N=2512</a:t>
            </a:r>
            <a:endParaRPr lang="en-US" altLang="hu-HU" sz="2500" b="1" dirty="0">
              <a:solidFill>
                <a:srgbClr val="000090"/>
              </a:solidFill>
            </a:endParaRPr>
          </a:p>
        </p:txBody>
      </p:sp>
      <p:sp>
        <p:nvSpPr>
          <p:cNvPr id="11" name="Content Placeholder 3"/>
          <p:cNvSpPr txBox="1">
            <a:spLocks/>
          </p:cNvSpPr>
          <p:nvPr/>
        </p:nvSpPr>
        <p:spPr>
          <a:xfrm>
            <a:off x="145185" y="3102346"/>
            <a:ext cx="2568784" cy="2103397"/>
          </a:xfrm>
          <a:prstGeom prst="rect">
            <a:avLst/>
          </a:prstGeom>
        </p:spPr>
        <p:txBody>
          <a:bodyPr/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fontAlgn="auto">
              <a:spcAft>
                <a:spcPts val="0"/>
              </a:spcAft>
              <a:buNone/>
              <a:defRPr/>
            </a:pPr>
            <a:endParaRPr lang="en-US" sz="2000" b="1" dirty="0"/>
          </a:p>
          <a:p>
            <a:pPr marL="0" indent="0" fontAlgn="auto">
              <a:spcAft>
                <a:spcPts val="0"/>
              </a:spcAft>
              <a:buFont typeface="Arial"/>
              <a:buNone/>
              <a:defRPr/>
            </a:pPr>
            <a:r>
              <a:rPr lang="en-US" sz="2000" b="1" dirty="0"/>
              <a:t>4. </a:t>
            </a:r>
            <a:r>
              <a:rPr lang="en-US" sz="2000" b="1" dirty="0" err="1"/>
              <a:t>Emberi</a:t>
            </a:r>
            <a:r>
              <a:rPr lang="en-US" sz="2000" b="1" dirty="0"/>
              <a:t> </a:t>
            </a:r>
            <a:r>
              <a:rPr lang="en-US" sz="2000" b="1" dirty="0" err="1"/>
              <a:t>tőke</a:t>
            </a:r>
            <a:endParaRPr lang="hu-HU" sz="2000" b="1" dirty="0"/>
          </a:p>
          <a:p>
            <a:pPr marL="0" indent="0" fontAlgn="auto">
              <a:spcAft>
                <a:spcPts val="0"/>
              </a:spcAft>
              <a:buFont typeface="Arial"/>
              <a:buNone/>
              <a:defRPr/>
            </a:pPr>
            <a:r>
              <a:rPr lang="hu-HU" sz="1600" b="1" dirty="0">
                <a:solidFill>
                  <a:srgbClr val="002060"/>
                </a:solidFill>
              </a:rPr>
              <a:t>= iskolai végzettsége magasabb mint általános, de nem felsőfokú; legfeljebb általános a szekunder esetében</a:t>
            </a:r>
            <a:r>
              <a:rPr lang="hu-HU" sz="2000" dirty="0"/>
              <a:t>	</a:t>
            </a:r>
          </a:p>
        </p:txBody>
      </p:sp>
      <p:sp>
        <p:nvSpPr>
          <p:cNvPr id="7" name="Right Brace 6"/>
          <p:cNvSpPr/>
          <p:nvPr/>
        </p:nvSpPr>
        <p:spPr>
          <a:xfrm>
            <a:off x="4572000" y="3831452"/>
            <a:ext cx="639763" cy="2641538"/>
          </a:xfrm>
          <a:prstGeom prst="rightBrace">
            <a:avLst/>
          </a:prstGeom>
          <a:ln>
            <a:solidFill>
              <a:srgbClr val="00206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hu-HU"/>
          </a:p>
        </p:txBody>
      </p:sp>
      <p:sp>
        <p:nvSpPr>
          <p:cNvPr id="12" name="Content Placeholder 3"/>
          <p:cNvSpPr txBox="1">
            <a:spLocks/>
          </p:cNvSpPr>
          <p:nvPr/>
        </p:nvSpPr>
        <p:spPr>
          <a:xfrm>
            <a:off x="4964907" y="4572374"/>
            <a:ext cx="3531023" cy="1340106"/>
          </a:xfrm>
          <a:prstGeom prst="rect">
            <a:avLst/>
          </a:prstGeom>
        </p:spPr>
        <p:txBody>
          <a:bodyPr/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fontAlgn="auto">
              <a:spcAft>
                <a:spcPts val="0"/>
              </a:spcAft>
              <a:buFont typeface="Arial"/>
              <a:buNone/>
              <a:defRPr/>
            </a:pPr>
            <a:r>
              <a:rPr lang="hu-HU" sz="2000" b="1" dirty="0"/>
              <a:t>	p</a:t>
            </a:r>
            <a:r>
              <a:rPr lang="en-US" sz="2000" b="1" dirty="0" err="1"/>
              <a:t>rimer</a:t>
            </a:r>
            <a:r>
              <a:rPr lang="en-US" sz="2000" b="1" dirty="0"/>
              <a:t> </a:t>
            </a:r>
            <a:r>
              <a:rPr lang="en-US" sz="2000" b="1" dirty="0" err="1"/>
              <a:t>alsó</a:t>
            </a:r>
            <a:r>
              <a:rPr lang="hu-HU" sz="2000" b="1" dirty="0"/>
              <a:t> (13%)</a:t>
            </a:r>
            <a:endParaRPr lang="en-US" sz="2000" b="1" dirty="0">
              <a:latin typeface="Wingdings"/>
              <a:ea typeface="Wingdings"/>
              <a:cs typeface="Wingdings"/>
              <a:sym typeface="Wingdings"/>
            </a:endParaRPr>
          </a:p>
          <a:p>
            <a:pPr marL="0" indent="0" fontAlgn="auto">
              <a:spcAft>
                <a:spcPts val="0"/>
              </a:spcAft>
              <a:buFont typeface="Arial"/>
              <a:buNone/>
              <a:defRPr/>
            </a:pPr>
            <a:r>
              <a:rPr lang="en-US" sz="2000" b="1" dirty="0">
                <a:latin typeface="Wingdings"/>
                <a:ea typeface="Wingdings"/>
                <a:cs typeface="Wingdings"/>
                <a:sym typeface="Wingdings"/>
              </a:rPr>
              <a:t>	</a:t>
            </a:r>
            <a:r>
              <a:rPr lang="en-US" sz="2000" b="1" dirty="0" err="1"/>
              <a:t>prekariátus</a:t>
            </a:r>
            <a:r>
              <a:rPr lang="hu-HU" sz="2000" b="1" dirty="0"/>
              <a:t> (13%)</a:t>
            </a:r>
            <a:endParaRPr lang="en-US" sz="2000" b="1" dirty="0">
              <a:latin typeface="Wingdings"/>
              <a:ea typeface="Wingdings"/>
              <a:cs typeface="Wingdings"/>
              <a:sym typeface="Wingdings"/>
            </a:endParaRPr>
          </a:p>
          <a:p>
            <a:pPr marL="0" indent="0" fontAlgn="auto">
              <a:spcAft>
                <a:spcPts val="0"/>
              </a:spcAft>
              <a:buFont typeface="Arial"/>
              <a:buNone/>
              <a:defRPr/>
            </a:pPr>
            <a:r>
              <a:rPr lang="en-US" sz="2000" b="1" dirty="0">
                <a:latin typeface="Wingdings"/>
                <a:ea typeface="Wingdings"/>
                <a:cs typeface="Wingdings"/>
                <a:sym typeface="Wingdings"/>
              </a:rPr>
              <a:t>	</a:t>
            </a:r>
            <a:r>
              <a:rPr lang="en-US" sz="2000" b="1" dirty="0" err="1"/>
              <a:t>szekunder</a:t>
            </a:r>
            <a:r>
              <a:rPr lang="hu-HU" sz="2000" b="1" dirty="0"/>
              <a:t> szegmens (5%)</a:t>
            </a:r>
            <a:endParaRPr lang="en-US" sz="2000" b="1" dirty="0"/>
          </a:p>
          <a:p>
            <a:pPr marL="0" indent="0" fontAlgn="auto">
              <a:spcAft>
                <a:spcPts val="0"/>
              </a:spcAft>
              <a:buFont typeface="Arial"/>
              <a:buNone/>
              <a:defRPr/>
            </a:pPr>
            <a:r>
              <a:rPr lang="en-US" sz="2000" dirty="0"/>
              <a:t>	</a:t>
            </a:r>
          </a:p>
        </p:txBody>
      </p:sp>
      <p:sp>
        <p:nvSpPr>
          <p:cNvPr id="13" name="Content Placeholder 3"/>
          <p:cNvSpPr txBox="1">
            <a:spLocks/>
          </p:cNvSpPr>
          <p:nvPr/>
        </p:nvSpPr>
        <p:spPr>
          <a:xfrm>
            <a:off x="4370388" y="2303462"/>
            <a:ext cx="4418012" cy="3951288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Aft>
                <a:spcPts val="0"/>
              </a:spcAft>
              <a:defRPr/>
            </a:pPr>
            <a:endParaRPr lang="en-US" sz="2000" b="1" dirty="0"/>
          </a:p>
          <a:p>
            <a:pPr fontAlgn="auto">
              <a:spcAft>
                <a:spcPts val="0"/>
              </a:spcAft>
              <a:defRPr/>
            </a:pPr>
            <a:endParaRPr lang="en-US" sz="2000" dirty="0"/>
          </a:p>
        </p:txBody>
      </p:sp>
      <p:sp>
        <p:nvSpPr>
          <p:cNvPr id="14" name="Content Placeholder 3"/>
          <p:cNvSpPr txBox="1">
            <a:spLocks/>
          </p:cNvSpPr>
          <p:nvPr/>
        </p:nvSpPr>
        <p:spPr>
          <a:xfrm>
            <a:off x="2720551" y="3680945"/>
            <a:ext cx="1649837" cy="1196322"/>
          </a:xfrm>
          <a:prstGeom prst="rect">
            <a:avLst/>
          </a:prstGeom>
        </p:spPr>
        <p:txBody>
          <a:bodyPr/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fontAlgn="auto">
              <a:spcAft>
                <a:spcPts val="0"/>
              </a:spcAft>
              <a:buNone/>
              <a:defRPr/>
            </a:pPr>
            <a:r>
              <a:rPr lang="hu-HU" sz="2000" b="1" dirty="0"/>
              <a:t>+</a:t>
            </a:r>
            <a:r>
              <a:rPr lang="hu-HU" sz="2000" dirty="0"/>
              <a:t> </a:t>
            </a:r>
            <a:r>
              <a:rPr lang="en-US" sz="2000" dirty="0"/>
              <a:t>primer </a:t>
            </a:r>
            <a:r>
              <a:rPr lang="en-US" sz="2000" dirty="0" err="1"/>
              <a:t>als</a:t>
            </a:r>
            <a:r>
              <a:rPr lang="hu-HU" sz="2000" dirty="0"/>
              <a:t>ó </a:t>
            </a:r>
          </a:p>
          <a:p>
            <a:pPr marL="0" indent="0" fontAlgn="auto">
              <a:spcAft>
                <a:spcPts val="0"/>
              </a:spcAft>
              <a:buNone/>
              <a:defRPr/>
            </a:pPr>
            <a:r>
              <a:rPr lang="hu-HU" sz="2000" b="1" dirty="0"/>
              <a:t>+</a:t>
            </a:r>
            <a:r>
              <a:rPr lang="hu-HU" sz="2000" dirty="0"/>
              <a:t> </a:t>
            </a:r>
            <a:r>
              <a:rPr lang="en-US" sz="2000" dirty="0" err="1"/>
              <a:t>prekariátu</a:t>
            </a:r>
            <a:r>
              <a:rPr lang="hu-HU" sz="2000" dirty="0"/>
              <a:t>s </a:t>
            </a:r>
          </a:p>
          <a:p>
            <a:pPr marL="0" indent="0" fontAlgn="auto">
              <a:spcAft>
                <a:spcPts val="0"/>
              </a:spcAft>
              <a:buNone/>
              <a:defRPr/>
            </a:pPr>
            <a:r>
              <a:rPr lang="hu-HU" sz="2000" b="1" dirty="0">
                <a:solidFill>
                  <a:srgbClr val="FF0000"/>
                </a:solidFill>
              </a:rPr>
              <a:t>-</a:t>
            </a:r>
            <a:r>
              <a:rPr lang="hu-HU" sz="2000" dirty="0">
                <a:solidFill>
                  <a:srgbClr val="FF0000"/>
                </a:solidFill>
              </a:rPr>
              <a:t>  </a:t>
            </a:r>
            <a:r>
              <a:rPr lang="en-US" sz="2000" dirty="0" err="1">
                <a:solidFill>
                  <a:srgbClr val="FF0000"/>
                </a:solidFill>
              </a:rPr>
              <a:t>szekunder</a:t>
            </a:r>
            <a:endParaRPr lang="en-US" sz="2000" dirty="0">
              <a:solidFill>
                <a:srgbClr val="FF0000"/>
              </a:solidFill>
            </a:endParaRPr>
          </a:p>
          <a:p>
            <a:pPr marL="0" indent="0" fontAlgn="auto">
              <a:spcAft>
                <a:spcPts val="0"/>
              </a:spcAft>
              <a:buFont typeface="Arial"/>
              <a:buNone/>
              <a:defRPr/>
            </a:pPr>
            <a:r>
              <a:rPr lang="en-US" sz="2000" dirty="0"/>
              <a:t>	</a:t>
            </a:r>
          </a:p>
        </p:txBody>
      </p:sp>
      <p:sp>
        <p:nvSpPr>
          <p:cNvPr id="15" name="Content Placeholder 3"/>
          <p:cNvSpPr txBox="1">
            <a:spLocks/>
          </p:cNvSpPr>
          <p:nvPr/>
        </p:nvSpPr>
        <p:spPr>
          <a:xfrm>
            <a:off x="2720551" y="5442545"/>
            <a:ext cx="1731593" cy="1196322"/>
          </a:xfrm>
          <a:prstGeom prst="rect">
            <a:avLst/>
          </a:prstGeom>
        </p:spPr>
        <p:txBody>
          <a:bodyPr/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fontAlgn="auto">
              <a:spcAft>
                <a:spcPts val="0"/>
              </a:spcAft>
              <a:buNone/>
              <a:defRPr/>
            </a:pPr>
            <a:r>
              <a:rPr lang="hu-HU" sz="2000" b="1" dirty="0"/>
              <a:t>+</a:t>
            </a:r>
            <a:r>
              <a:rPr lang="hu-HU" sz="2000" dirty="0"/>
              <a:t> </a:t>
            </a:r>
            <a:r>
              <a:rPr lang="en-US" sz="2000" dirty="0"/>
              <a:t>primer </a:t>
            </a:r>
            <a:r>
              <a:rPr lang="en-US" sz="2000" dirty="0" err="1"/>
              <a:t>als</a:t>
            </a:r>
            <a:r>
              <a:rPr lang="hu-HU" sz="2000" dirty="0"/>
              <a:t>ó </a:t>
            </a:r>
          </a:p>
          <a:p>
            <a:pPr marL="0" indent="0" fontAlgn="auto">
              <a:spcAft>
                <a:spcPts val="0"/>
              </a:spcAft>
              <a:buNone/>
              <a:defRPr/>
            </a:pPr>
            <a:r>
              <a:rPr lang="hu-HU" sz="2000" b="1" dirty="0">
                <a:solidFill>
                  <a:srgbClr val="FF0000"/>
                </a:solidFill>
              </a:rPr>
              <a:t>-</a:t>
            </a:r>
            <a:r>
              <a:rPr lang="hu-HU" sz="2000" dirty="0">
                <a:solidFill>
                  <a:srgbClr val="FF0000"/>
                </a:solidFill>
              </a:rPr>
              <a:t> </a:t>
            </a:r>
            <a:r>
              <a:rPr lang="en-US" sz="2000" dirty="0" err="1">
                <a:solidFill>
                  <a:srgbClr val="FF0000"/>
                </a:solidFill>
              </a:rPr>
              <a:t>prekariátu</a:t>
            </a:r>
            <a:r>
              <a:rPr lang="hu-HU" sz="2000" dirty="0">
                <a:solidFill>
                  <a:srgbClr val="FF0000"/>
                </a:solidFill>
              </a:rPr>
              <a:t>s </a:t>
            </a:r>
          </a:p>
          <a:p>
            <a:pPr marL="0" indent="0" fontAlgn="auto">
              <a:spcAft>
                <a:spcPts val="0"/>
              </a:spcAft>
              <a:buNone/>
              <a:defRPr/>
            </a:pPr>
            <a:r>
              <a:rPr lang="hu-HU" sz="2000" b="1" dirty="0">
                <a:solidFill>
                  <a:srgbClr val="FF0000"/>
                </a:solidFill>
              </a:rPr>
              <a:t>-</a:t>
            </a:r>
            <a:r>
              <a:rPr lang="hu-HU" sz="2000" dirty="0">
                <a:solidFill>
                  <a:srgbClr val="FF0000"/>
                </a:solidFill>
              </a:rPr>
              <a:t> </a:t>
            </a:r>
            <a:r>
              <a:rPr lang="en-US" sz="2000" dirty="0" err="1">
                <a:solidFill>
                  <a:srgbClr val="FF0000"/>
                </a:solidFill>
              </a:rPr>
              <a:t>szekunder</a:t>
            </a:r>
            <a:endParaRPr lang="en-US" sz="2000" dirty="0">
              <a:solidFill>
                <a:srgbClr val="FF0000"/>
              </a:solidFill>
            </a:endParaRPr>
          </a:p>
          <a:p>
            <a:pPr marL="0" indent="0" fontAlgn="auto">
              <a:spcAft>
                <a:spcPts val="0"/>
              </a:spcAft>
              <a:buFont typeface="Arial"/>
              <a:buNone/>
              <a:defRPr/>
            </a:pPr>
            <a:r>
              <a:rPr lang="en-US" sz="2000" dirty="0"/>
              <a:t>	</a:t>
            </a:r>
          </a:p>
        </p:txBody>
      </p:sp>
      <p:pic>
        <p:nvPicPr>
          <p:cNvPr id="16" name="chart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5400000">
            <a:off x="4453194" y="-1046319"/>
            <a:ext cx="132581" cy="8929433"/>
          </a:xfrm>
          <a:prstGeom prst="rect">
            <a:avLst/>
          </a:prstGeom>
          <a:noFill/>
          <a:ln>
            <a:noFill/>
          </a:ln>
          <a:effectLst>
            <a:outerShdw dist="50800" sx="191000" sy="191000" algn="ctr" rotWithShape="0">
              <a:schemeClr val="bg1">
                <a:alpha val="0"/>
              </a:schemeClr>
            </a:outerShdw>
          </a:effectLst>
        </p:spPr>
      </p:pic>
      <p:sp>
        <p:nvSpPr>
          <p:cNvPr id="17" name="Content Placeholder 3"/>
          <p:cNvSpPr txBox="1">
            <a:spLocks/>
          </p:cNvSpPr>
          <p:nvPr/>
        </p:nvSpPr>
        <p:spPr>
          <a:xfrm>
            <a:off x="158750" y="4849212"/>
            <a:ext cx="2568784" cy="1874348"/>
          </a:xfrm>
          <a:prstGeom prst="rect">
            <a:avLst/>
          </a:prstGeom>
        </p:spPr>
        <p:txBody>
          <a:bodyPr/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fontAlgn="auto">
              <a:spcAft>
                <a:spcPts val="0"/>
              </a:spcAft>
              <a:buNone/>
              <a:defRPr/>
            </a:pPr>
            <a:endParaRPr lang="en-US" sz="2000" b="1" dirty="0"/>
          </a:p>
          <a:p>
            <a:pPr marL="0" indent="0" fontAlgn="auto">
              <a:spcAft>
                <a:spcPts val="0"/>
              </a:spcAft>
              <a:buFont typeface="Arial"/>
              <a:buNone/>
              <a:defRPr/>
            </a:pPr>
            <a:r>
              <a:rPr lang="en-US" sz="2000" b="1" dirty="0"/>
              <a:t>5. </a:t>
            </a:r>
            <a:r>
              <a:rPr lang="en-US" sz="2000" b="1" dirty="0" err="1"/>
              <a:t>Elhelyezkedési</a:t>
            </a:r>
            <a:r>
              <a:rPr lang="en-US" sz="2000" b="1" dirty="0"/>
              <a:t> </a:t>
            </a:r>
          </a:p>
          <a:p>
            <a:pPr marL="0" indent="0" fontAlgn="auto">
              <a:spcAft>
                <a:spcPts val="0"/>
              </a:spcAft>
              <a:buFont typeface="Arial"/>
              <a:buNone/>
              <a:defRPr/>
            </a:pPr>
            <a:r>
              <a:rPr lang="en-US" sz="2000" b="1" dirty="0"/>
              <a:t>	</a:t>
            </a:r>
            <a:r>
              <a:rPr lang="en-US" sz="2000" b="1" dirty="0" err="1"/>
              <a:t>esélyek</a:t>
            </a:r>
            <a:endParaRPr lang="hu-HU" sz="2000" b="1" dirty="0"/>
          </a:p>
          <a:p>
            <a:pPr marL="0" indent="0" fontAlgn="auto">
              <a:spcAft>
                <a:spcPts val="0"/>
              </a:spcAft>
              <a:buFont typeface="Arial"/>
              <a:buNone/>
              <a:defRPr/>
            </a:pPr>
            <a:r>
              <a:rPr lang="hu-HU" sz="1600" b="1" dirty="0">
                <a:solidFill>
                  <a:srgbClr val="002060"/>
                </a:solidFill>
              </a:rPr>
              <a:t>=munkahelyi elhelyezkedési esélyeit rossznak vagy jónak tartja</a:t>
            </a:r>
            <a:endParaRPr lang="en-US" sz="1600" b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9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  <p:bldP spid="11" grpId="0"/>
      <p:bldP spid="7" grpId="0" animBg="1"/>
      <p:bldP spid="12" grpId="0"/>
      <p:bldP spid="14" grpId="0"/>
      <p:bldP spid="15" grpId="0"/>
      <p:bldP spid="1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7" name="Picture 8" descr="logo_tarkizrt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6413" y="5985922"/>
            <a:ext cx="2109787" cy="741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7474" y="1887538"/>
            <a:ext cx="8848726" cy="4837112"/>
          </a:xfrm>
          <a:solidFill>
            <a:schemeClr val="bg1">
              <a:lumMod val="85000"/>
              <a:alpha val="77000"/>
            </a:schemeClr>
          </a:solidFill>
        </p:spPr>
        <p:txBody>
          <a:bodyPr rtlCol="0">
            <a:normAutofit/>
          </a:bodyPr>
          <a:lstStyle/>
          <a:p>
            <a:pPr algn="l" fontAlgn="auto">
              <a:spcAft>
                <a:spcPts val="0"/>
              </a:spcAft>
              <a:buFont typeface="Arial"/>
              <a:buNone/>
              <a:defRPr/>
            </a:pPr>
            <a:endParaRPr lang="en-US" dirty="0">
              <a:solidFill>
                <a:schemeClr val="tx1"/>
              </a:solidFill>
            </a:endParaRPr>
          </a:p>
          <a:p>
            <a:pPr fontAlgn="auto">
              <a:spcAft>
                <a:spcPts val="0"/>
              </a:spcAft>
              <a:buFont typeface="Arial"/>
              <a:buNone/>
              <a:defRPr/>
            </a:pPr>
            <a:endParaRPr lang="en-US" dirty="0">
              <a:solidFill>
                <a:schemeClr val="tx1"/>
              </a:solidFill>
            </a:endParaRPr>
          </a:p>
          <a:p>
            <a:pPr fontAlgn="auto">
              <a:spcAft>
                <a:spcPts val="0"/>
              </a:spcAft>
              <a:buFont typeface="Arial"/>
              <a:buNone/>
              <a:defRPr/>
            </a:pPr>
            <a:endParaRPr lang="en-US" dirty="0"/>
          </a:p>
          <a:p>
            <a:pPr fontAlgn="auto">
              <a:spcAft>
                <a:spcPts val="0"/>
              </a:spcAft>
              <a:buFont typeface="Arial"/>
              <a:buNone/>
              <a:defRPr/>
            </a:pPr>
            <a:r>
              <a:rPr lang="en-US" dirty="0"/>
              <a:t>		</a:t>
            </a:r>
          </a:p>
        </p:txBody>
      </p:sp>
      <p:sp>
        <p:nvSpPr>
          <p:cNvPr id="19459" name="Title 1"/>
          <p:cNvSpPr>
            <a:spLocks noGrp="1"/>
          </p:cNvSpPr>
          <p:nvPr>
            <p:ph type="ctrTitle"/>
          </p:nvPr>
        </p:nvSpPr>
        <p:spPr>
          <a:xfrm>
            <a:off x="117475" y="442913"/>
            <a:ext cx="8670925" cy="869950"/>
          </a:xfrm>
          <a:solidFill>
            <a:srgbClr val="000090"/>
          </a:solidFill>
          <a:ln w="28575">
            <a:solidFill>
              <a:srgbClr val="000090"/>
            </a:solidFill>
            <a:miter lim="800000"/>
            <a:headEnd/>
            <a:tailEnd/>
          </a:ln>
        </p:spPr>
        <p:txBody>
          <a:bodyPr/>
          <a:lstStyle/>
          <a:p>
            <a:pPr algn="l"/>
            <a:r>
              <a:rPr lang="en-US" altLang="hu-HU" sz="3600" b="1">
                <a:solidFill>
                  <a:schemeClr val="bg1"/>
                </a:solidFill>
              </a:rPr>
              <a:t>A tartalomról</a:t>
            </a:r>
            <a:endParaRPr lang="en-US" altLang="hu-HU" sz="3600">
              <a:solidFill>
                <a:schemeClr val="bg1"/>
              </a:solidFill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117475" y="350838"/>
            <a:ext cx="8811958" cy="1003300"/>
          </a:xfrm>
          <a:prstGeom prst="rect">
            <a:avLst/>
          </a:prstGeom>
          <a:solidFill>
            <a:srgbClr val="000090"/>
          </a:solidFill>
          <a:ln w="28575" cmpd="sng">
            <a:solidFill>
              <a:srgbClr val="000090"/>
            </a:solidFill>
          </a:ln>
        </p:spPr>
        <p:txBody>
          <a:bodyPr anchor="ctr">
            <a:normAutofit lnSpcReduction="10000"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hu-HU" sz="3200" b="1" dirty="0">
                <a:solidFill>
                  <a:schemeClr val="bg1"/>
                </a:solidFill>
                <a:latin typeface="Arial" panose="020B0604020202020204" pitchFamily="34" charset="0"/>
              </a:rPr>
              <a:t>II. </a:t>
            </a:r>
            <a:r>
              <a:rPr lang="hu-HU" altLang="hu-HU" sz="3200" b="1" dirty="0">
                <a:solidFill>
                  <a:schemeClr val="bg1"/>
                </a:solidFill>
                <a:latin typeface="Arial" panose="020B0604020202020204" pitchFamily="34" charset="0"/>
              </a:rPr>
              <a:t>Az ISSP (2015) a</a:t>
            </a:r>
            <a:r>
              <a:rPr lang="en-US" altLang="hu-HU" sz="3200" b="1" dirty="0" err="1">
                <a:solidFill>
                  <a:schemeClr val="bg1"/>
                </a:solidFill>
                <a:latin typeface="Arial" panose="020B0604020202020204" pitchFamily="34" charset="0"/>
              </a:rPr>
              <a:t>dat</a:t>
            </a:r>
            <a:r>
              <a:rPr lang="hu-HU" altLang="hu-HU" sz="3200" b="1" dirty="0">
                <a:solidFill>
                  <a:schemeClr val="bg1"/>
                </a:solidFill>
                <a:latin typeface="Arial" panose="020B0604020202020204" pitchFamily="34" charset="0"/>
              </a:rPr>
              <a:t>bázis</a:t>
            </a:r>
            <a:r>
              <a:rPr lang="en-US" altLang="hu-HU" sz="3200" b="1" dirty="0">
                <a:solidFill>
                  <a:schemeClr val="bg1"/>
                </a:solidFill>
                <a:latin typeface="Arial" panose="020B0604020202020204" pitchFamily="34" charset="0"/>
              </a:rPr>
              <a:t> </a:t>
            </a:r>
            <a:endParaRPr lang="hu-HU" altLang="hu-HU" sz="3200" b="1" dirty="0">
              <a:solidFill>
                <a:schemeClr val="bg1"/>
              </a:solidFill>
              <a:latin typeface="Arial" panose="020B0604020202020204" pitchFamily="34" charset="0"/>
            </a:endParaRPr>
          </a:p>
          <a:p>
            <a:r>
              <a:rPr lang="en-US" altLang="hu-HU" sz="3200" b="1" dirty="0" err="1">
                <a:solidFill>
                  <a:schemeClr val="bg1"/>
                </a:solidFill>
                <a:latin typeface="Arial" panose="020B0604020202020204" pitchFamily="34" charset="0"/>
              </a:rPr>
              <a:t>és</a:t>
            </a:r>
            <a:r>
              <a:rPr lang="en-US" altLang="hu-HU" sz="3200" b="1" dirty="0">
                <a:solidFill>
                  <a:schemeClr val="bg1"/>
                </a:solidFill>
                <a:latin typeface="Arial" panose="020B0604020202020204" pitchFamily="34" charset="0"/>
              </a:rPr>
              <a:t> </a:t>
            </a:r>
            <a:r>
              <a:rPr lang="hu-HU" altLang="hu-HU" sz="3200" b="1" dirty="0">
                <a:solidFill>
                  <a:schemeClr val="bg1"/>
                </a:solidFill>
                <a:latin typeface="Arial" panose="020B0604020202020204" pitchFamily="34" charset="0"/>
              </a:rPr>
              <a:t>az ebből felépíthető modell</a:t>
            </a:r>
            <a:endParaRPr lang="en-US" altLang="hu-HU" sz="3200" b="1" dirty="0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  <p:sp>
        <p:nvSpPr>
          <p:cNvPr id="19461" name="Text Placeholder 4"/>
          <p:cNvSpPr txBox="1">
            <a:spLocks/>
          </p:cNvSpPr>
          <p:nvPr/>
        </p:nvSpPr>
        <p:spPr bwMode="auto">
          <a:xfrm>
            <a:off x="0" y="1404938"/>
            <a:ext cx="1420427" cy="4826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20000"/>
              </a:spcBef>
              <a:buFont typeface="Arial" panose="020B0604020202020204" pitchFamily="34" charset="0"/>
              <a:buNone/>
            </a:pPr>
            <a:r>
              <a:rPr lang="hu-HU" altLang="hu-HU" sz="2800" b="1" dirty="0">
                <a:solidFill>
                  <a:srgbClr val="000090"/>
                </a:solidFill>
              </a:rPr>
              <a:t>N = 603</a:t>
            </a:r>
            <a:endParaRPr lang="en-US" altLang="hu-HU" sz="2800" b="1" dirty="0">
              <a:solidFill>
                <a:srgbClr val="000090"/>
              </a:solidFill>
            </a:endParaRPr>
          </a:p>
        </p:txBody>
      </p:sp>
      <p:sp>
        <p:nvSpPr>
          <p:cNvPr id="11" name="Content Placeholder 5"/>
          <p:cNvSpPr txBox="1">
            <a:spLocks/>
          </p:cNvSpPr>
          <p:nvPr/>
        </p:nvSpPr>
        <p:spPr>
          <a:xfrm>
            <a:off x="34132" y="2604553"/>
            <a:ext cx="2093432" cy="345810"/>
          </a:xfrm>
          <a:prstGeom prst="rect">
            <a:avLst/>
          </a:prstGeom>
        </p:spPr>
        <p:txBody>
          <a:bodyPr>
            <a:normAutofit fontScale="92500" lnSpcReduction="10000"/>
          </a:bodyPr>
          <a:lstStyle>
            <a:lvl1pPr marL="457200" indent="-4572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marL="0" indent="0">
              <a:spcBef>
                <a:spcPct val="20000"/>
              </a:spcBef>
            </a:pPr>
            <a:r>
              <a:rPr lang="hu-HU" altLang="hu-HU" sz="1900" b="1" dirty="0">
                <a:latin typeface="+mn-lt"/>
                <a:cs typeface="+mn-cs"/>
              </a:rPr>
              <a:t>2. 	</a:t>
            </a:r>
            <a:r>
              <a:rPr lang="en-US" altLang="hu-HU" sz="1900" b="1" dirty="0" err="1">
                <a:latin typeface="+mn-lt"/>
                <a:cs typeface="+mn-cs"/>
              </a:rPr>
              <a:t>Beosztás</a:t>
            </a:r>
            <a:endParaRPr lang="hu-HU" altLang="hu-HU" sz="1900" b="1" dirty="0">
              <a:latin typeface="+mn-lt"/>
              <a:cs typeface="+mn-cs"/>
            </a:endParaRPr>
          </a:p>
          <a:p>
            <a:pPr marL="0" indent="0">
              <a:spcBef>
                <a:spcPct val="20000"/>
              </a:spcBef>
            </a:pPr>
            <a:endParaRPr lang="hu-HU" altLang="hu-HU" sz="1900" b="1" dirty="0">
              <a:latin typeface="+mn-lt"/>
              <a:cs typeface="+mn-cs"/>
            </a:endParaRPr>
          </a:p>
          <a:p>
            <a:pPr marL="0" indent="0">
              <a:spcBef>
                <a:spcPct val="20000"/>
              </a:spcBef>
            </a:pPr>
            <a:endParaRPr lang="en-US" altLang="hu-HU" sz="1900" b="1" dirty="0">
              <a:latin typeface="+mn-lt"/>
              <a:cs typeface="+mn-cs"/>
            </a:endParaRPr>
          </a:p>
          <a:p>
            <a:pPr>
              <a:spcBef>
                <a:spcPct val="20000"/>
              </a:spcBef>
              <a:buFont typeface="Arial" panose="020B0604020202020204" pitchFamily="34" charset="0"/>
              <a:buNone/>
            </a:pPr>
            <a:endParaRPr lang="en-US" altLang="hu-HU" sz="2000" dirty="0"/>
          </a:p>
        </p:txBody>
      </p:sp>
      <p:sp>
        <p:nvSpPr>
          <p:cNvPr id="9" name="Content Placeholder 3"/>
          <p:cNvSpPr txBox="1">
            <a:spLocks/>
          </p:cNvSpPr>
          <p:nvPr/>
        </p:nvSpPr>
        <p:spPr>
          <a:xfrm>
            <a:off x="34132" y="2050394"/>
            <a:ext cx="9109868" cy="353082"/>
          </a:xfrm>
          <a:prstGeom prst="rect">
            <a:avLst/>
          </a:prstGeom>
        </p:spPr>
        <p:txBody>
          <a:bodyPr>
            <a:normAutofit fontScale="92500" lnSpcReduction="10000"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fontAlgn="auto">
              <a:spcAft>
                <a:spcPts val="0"/>
              </a:spcAft>
              <a:buFont typeface="Arial"/>
              <a:buAutoNum type="arabicPeriod"/>
              <a:defRPr/>
            </a:pPr>
            <a:r>
              <a:rPr lang="en-US" sz="2000" b="1" dirty="0" err="1"/>
              <a:t>Munkaerőpiaci</a:t>
            </a:r>
            <a:r>
              <a:rPr lang="en-US" sz="2000" b="1" dirty="0"/>
              <a:t> </a:t>
            </a:r>
            <a:r>
              <a:rPr lang="en-US" sz="2000" b="1" dirty="0" err="1"/>
              <a:t>helyzet</a:t>
            </a:r>
            <a:r>
              <a:rPr lang="hu-HU" sz="2000" b="1" dirty="0"/>
              <a:t>  </a:t>
            </a:r>
            <a:r>
              <a:rPr lang="hu-HU" sz="1600" b="1" dirty="0">
                <a:solidFill>
                  <a:srgbClr val="002060"/>
                </a:solidFill>
              </a:rPr>
              <a:t>= aktív (nem nyugdíjas, tanuló, nincs szülési/anyasági szabadságon) </a:t>
            </a:r>
            <a:endParaRPr lang="en-US" sz="1600" b="1" dirty="0">
              <a:solidFill>
                <a:srgbClr val="002060"/>
              </a:solidFill>
            </a:endParaRPr>
          </a:p>
          <a:p>
            <a:pPr fontAlgn="auto">
              <a:spcAft>
                <a:spcPts val="0"/>
              </a:spcAft>
              <a:defRPr/>
            </a:pPr>
            <a:endParaRPr lang="en-US" sz="2000" dirty="0"/>
          </a:p>
        </p:txBody>
      </p:sp>
      <p:pic>
        <p:nvPicPr>
          <p:cNvPr id="10" name="chart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5400000">
            <a:off x="4488956" y="-1926455"/>
            <a:ext cx="132581" cy="8929433"/>
          </a:xfrm>
          <a:prstGeom prst="rect">
            <a:avLst/>
          </a:prstGeom>
          <a:noFill/>
          <a:ln>
            <a:noFill/>
          </a:ln>
          <a:effectLst>
            <a:outerShdw dist="50800" sx="191000" sy="191000" algn="ctr" rotWithShape="0">
              <a:schemeClr val="bg1">
                <a:alpha val="0"/>
              </a:schemeClr>
            </a:outerShdw>
          </a:effectLst>
        </p:spPr>
      </p:pic>
      <p:cxnSp>
        <p:nvCxnSpPr>
          <p:cNvPr id="4" name="Straight Arrow Connector 3"/>
          <p:cNvCxnSpPr/>
          <p:nvPr/>
        </p:nvCxnSpPr>
        <p:spPr>
          <a:xfrm>
            <a:off x="900326" y="2996251"/>
            <a:ext cx="710214" cy="884181"/>
          </a:xfrm>
          <a:prstGeom prst="straightConnector1">
            <a:avLst/>
          </a:prstGeom>
          <a:ln>
            <a:solidFill>
              <a:srgbClr val="00206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>
            <a:off x="900326" y="3019040"/>
            <a:ext cx="6933" cy="2280617"/>
          </a:xfrm>
          <a:prstGeom prst="straightConnector1">
            <a:avLst/>
          </a:prstGeom>
          <a:ln>
            <a:solidFill>
              <a:srgbClr val="00206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1260543" y="3853623"/>
            <a:ext cx="19194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ct val="20000"/>
              </a:spcBef>
            </a:pPr>
            <a:r>
              <a:rPr lang="hu-HU" b="1" dirty="0">
                <a:solidFill>
                  <a:srgbClr val="002060"/>
                </a:solidFill>
              </a:rPr>
              <a:t>szakmunkás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68614" y="5452057"/>
            <a:ext cx="29729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ct val="20000"/>
              </a:spcBef>
              <a:buFont typeface="Arial" panose="020B0604020202020204" pitchFamily="34" charset="0"/>
              <a:buNone/>
            </a:pPr>
            <a:r>
              <a:rPr lang="hu-HU" altLang="hu-HU" b="1" dirty="0">
                <a:solidFill>
                  <a:srgbClr val="002060"/>
                </a:solidFill>
              </a:rPr>
              <a:t>b</a:t>
            </a:r>
            <a:r>
              <a:rPr lang="en-US" altLang="hu-HU" b="1" dirty="0" err="1">
                <a:solidFill>
                  <a:srgbClr val="002060"/>
                </a:solidFill>
              </a:rPr>
              <a:t>etanított</a:t>
            </a:r>
            <a:r>
              <a:rPr lang="en-US" altLang="hu-HU" b="1" dirty="0">
                <a:solidFill>
                  <a:srgbClr val="002060"/>
                </a:solidFill>
              </a:rPr>
              <a:t>/s</a:t>
            </a:r>
            <a:r>
              <a:rPr lang="hu-HU" altLang="hu-HU" b="1" dirty="0">
                <a:solidFill>
                  <a:srgbClr val="002060"/>
                </a:solidFill>
              </a:rPr>
              <a:t>egéd</a:t>
            </a:r>
            <a:r>
              <a:rPr lang="en-US" altLang="hu-HU" b="1" dirty="0">
                <a:solidFill>
                  <a:srgbClr val="002060"/>
                </a:solidFill>
              </a:rPr>
              <a:t>m</a:t>
            </a:r>
            <a:r>
              <a:rPr lang="hu-HU" altLang="hu-HU" b="1" dirty="0">
                <a:solidFill>
                  <a:srgbClr val="002060"/>
                </a:solidFill>
              </a:rPr>
              <a:t>unkás</a:t>
            </a:r>
            <a:endParaRPr lang="en-US" altLang="hu-HU" b="1" dirty="0">
              <a:solidFill>
                <a:srgbClr val="002060"/>
              </a:solidFill>
            </a:endParaRPr>
          </a:p>
        </p:txBody>
      </p:sp>
      <p:sp>
        <p:nvSpPr>
          <p:cNvPr id="18" name="Content Placeholder 5"/>
          <p:cNvSpPr txBox="1">
            <a:spLocks/>
          </p:cNvSpPr>
          <p:nvPr/>
        </p:nvSpPr>
        <p:spPr bwMode="auto">
          <a:xfrm>
            <a:off x="3759994" y="3456994"/>
            <a:ext cx="4329112" cy="12693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20000"/>
              </a:spcBef>
              <a:buFont typeface="Arial" panose="020B0604020202020204" pitchFamily="34" charset="0"/>
              <a:buNone/>
            </a:pPr>
            <a:r>
              <a:rPr lang="en-US" altLang="hu-HU" sz="2000" dirty="0" err="1"/>
              <a:t>stabil</a:t>
            </a:r>
            <a:r>
              <a:rPr lang="en-US" altLang="hu-HU" sz="2000" dirty="0"/>
              <a:t>  </a:t>
            </a:r>
            <a:r>
              <a:rPr lang="hu-HU" altLang="hu-HU" sz="2000" dirty="0"/>
              <a:t>= P</a:t>
            </a:r>
            <a:r>
              <a:rPr lang="en-US" altLang="hu-HU" sz="2000" dirty="0" err="1"/>
              <a:t>rimer</a:t>
            </a:r>
            <a:r>
              <a:rPr lang="en-US" altLang="hu-HU" sz="2000" dirty="0"/>
              <a:t> </a:t>
            </a:r>
            <a:r>
              <a:rPr lang="en-US" altLang="hu-HU" sz="2000" dirty="0" err="1"/>
              <a:t>alsó</a:t>
            </a:r>
            <a:r>
              <a:rPr lang="en-US" altLang="hu-HU" sz="2000" dirty="0"/>
              <a:t> (21%) 		 </a:t>
            </a:r>
            <a:endParaRPr lang="hu-HU" altLang="hu-HU" sz="2000" dirty="0"/>
          </a:p>
          <a:p>
            <a:pPr>
              <a:spcBef>
                <a:spcPct val="20000"/>
              </a:spcBef>
              <a:buFont typeface="Arial" panose="020B0604020202020204" pitchFamily="34" charset="0"/>
              <a:buNone/>
            </a:pPr>
            <a:endParaRPr lang="hu-HU" altLang="hu-HU" sz="2000" dirty="0"/>
          </a:p>
          <a:p>
            <a:pPr>
              <a:spcBef>
                <a:spcPct val="20000"/>
              </a:spcBef>
              <a:buFont typeface="Arial" panose="020B0604020202020204" pitchFamily="34" charset="0"/>
              <a:buNone/>
            </a:pPr>
            <a:r>
              <a:rPr lang="hu-HU" altLang="hu-HU" sz="2000" dirty="0" err="1"/>
              <a:t>i</a:t>
            </a:r>
            <a:r>
              <a:rPr lang="en-US" altLang="hu-HU" sz="2000" dirty="0" err="1"/>
              <a:t>nstabil</a:t>
            </a:r>
            <a:r>
              <a:rPr lang="hu-HU" altLang="hu-HU" sz="2000" dirty="0"/>
              <a:t> = </a:t>
            </a:r>
            <a:r>
              <a:rPr lang="hu-HU" altLang="hu-HU" sz="2000" b="1" dirty="0"/>
              <a:t>Prekariátus I. </a:t>
            </a:r>
            <a:r>
              <a:rPr lang="en-US" altLang="hu-HU" sz="2000" b="1" dirty="0"/>
              <a:t>(</a:t>
            </a:r>
            <a:r>
              <a:rPr lang="hu-HU" altLang="hu-HU" sz="2000" b="1" dirty="0"/>
              <a:t>8</a:t>
            </a:r>
            <a:r>
              <a:rPr lang="en-US" altLang="hu-HU" sz="2000" b="1" dirty="0"/>
              <a:t>%)</a:t>
            </a:r>
          </a:p>
        </p:txBody>
      </p:sp>
      <p:cxnSp>
        <p:nvCxnSpPr>
          <p:cNvPr id="22" name="Straight Arrow Connector 21"/>
          <p:cNvCxnSpPr/>
          <p:nvPr/>
        </p:nvCxnSpPr>
        <p:spPr>
          <a:xfrm flipV="1">
            <a:off x="2813881" y="3681222"/>
            <a:ext cx="798453" cy="433705"/>
          </a:xfrm>
          <a:prstGeom prst="straightConnector1">
            <a:avLst/>
          </a:prstGeom>
          <a:ln>
            <a:solidFill>
              <a:srgbClr val="00206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>
            <a:off x="2810032" y="4121479"/>
            <a:ext cx="842361" cy="276200"/>
          </a:xfrm>
          <a:prstGeom prst="straightConnector1">
            <a:avLst/>
          </a:prstGeom>
          <a:ln>
            <a:solidFill>
              <a:srgbClr val="00206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/>
          <p:nvPr/>
        </p:nvCxnSpPr>
        <p:spPr>
          <a:xfrm flipV="1">
            <a:off x="2940692" y="5235204"/>
            <a:ext cx="798453" cy="433705"/>
          </a:xfrm>
          <a:prstGeom prst="straightConnector1">
            <a:avLst/>
          </a:prstGeom>
          <a:ln>
            <a:solidFill>
              <a:srgbClr val="00206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/>
          <p:nvPr/>
        </p:nvCxnSpPr>
        <p:spPr>
          <a:xfrm>
            <a:off x="2936843" y="5675461"/>
            <a:ext cx="842361" cy="276200"/>
          </a:xfrm>
          <a:prstGeom prst="straightConnector1">
            <a:avLst/>
          </a:prstGeom>
          <a:ln>
            <a:solidFill>
              <a:srgbClr val="00206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8" name="Content Placeholder 5"/>
          <p:cNvSpPr txBox="1">
            <a:spLocks/>
          </p:cNvSpPr>
          <p:nvPr/>
        </p:nvSpPr>
        <p:spPr bwMode="auto">
          <a:xfrm>
            <a:off x="3798134" y="5029122"/>
            <a:ext cx="4329112" cy="12693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20000"/>
              </a:spcBef>
              <a:buFont typeface="Arial" panose="020B0604020202020204" pitchFamily="34" charset="0"/>
              <a:buNone/>
            </a:pPr>
            <a:r>
              <a:rPr lang="en-US" altLang="hu-HU" sz="2000" dirty="0" err="1"/>
              <a:t>stabil</a:t>
            </a:r>
            <a:r>
              <a:rPr lang="en-US" altLang="hu-HU" sz="2000" dirty="0"/>
              <a:t>  </a:t>
            </a:r>
            <a:r>
              <a:rPr lang="hu-HU" altLang="hu-HU" sz="2000" dirty="0"/>
              <a:t>= </a:t>
            </a:r>
            <a:r>
              <a:rPr lang="hu-HU" altLang="hu-HU" sz="2000" b="1" dirty="0"/>
              <a:t>Prekariátus II. </a:t>
            </a:r>
            <a:r>
              <a:rPr lang="en-US" altLang="hu-HU" sz="2000" b="1" dirty="0"/>
              <a:t>(</a:t>
            </a:r>
            <a:r>
              <a:rPr lang="hu-HU" altLang="hu-HU" sz="2000" b="1" dirty="0"/>
              <a:t>12</a:t>
            </a:r>
            <a:r>
              <a:rPr lang="en-US" altLang="hu-HU" sz="2000" b="1" dirty="0"/>
              <a:t>%) </a:t>
            </a:r>
            <a:r>
              <a:rPr lang="en-US" altLang="hu-HU" sz="2000" dirty="0"/>
              <a:t>	 </a:t>
            </a:r>
            <a:endParaRPr lang="hu-HU" altLang="hu-HU" sz="2000" dirty="0"/>
          </a:p>
          <a:p>
            <a:pPr>
              <a:spcBef>
                <a:spcPct val="20000"/>
              </a:spcBef>
              <a:buFont typeface="Arial" panose="020B0604020202020204" pitchFamily="34" charset="0"/>
              <a:buNone/>
            </a:pPr>
            <a:endParaRPr lang="hu-HU" altLang="hu-HU" sz="2000" dirty="0"/>
          </a:p>
          <a:p>
            <a:pPr>
              <a:spcBef>
                <a:spcPct val="20000"/>
              </a:spcBef>
              <a:buFont typeface="Arial" panose="020B0604020202020204" pitchFamily="34" charset="0"/>
              <a:buNone/>
            </a:pPr>
            <a:r>
              <a:rPr lang="hu-HU" altLang="hu-HU" sz="2000" dirty="0" err="1"/>
              <a:t>i</a:t>
            </a:r>
            <a:r>
              <a:rPr lang="en-US" altLang="hu-HU" sz="2000" dirty="0" err="1"/>
              <a:t>nstabil</a:t>
            </a:r>
            <a:r>
              <a:rPr lang="hu-HU" altLang="hu-HU" sz="2000" dirty="0"/>
              <a:t> = Szekunder szegmens </a:t>
            </a:r>
            <a:r>
              <a:rPr lang="en-US" altLang="hu-HU" sz="2000" dirty="0"/>
              <a:t>(1</a:t>
            </a:r>
            <a:r>
              <a:rPr lang="hu-HU" altLang="hu-HU" sz="2000" dirty="0"/>
              <a:t>2</a:t>
            </a:r>
            <a:r>
              <a:rPr lang="en-US" altLang="hu-HU" sz="2000" dirty="0"/>
              <a:t>%)</a:t>
            </a:r>
          </a:p>
        </p:txBody>
      </p:sp>
      <p:sp>
        <p:nvSpPr>
          <p:cNvPr id="35" name="Content Placeholder 5"/>
          <p:cNvSpPr txBox="1">
            <a:spLocks/>
          </p:cNvSpPr>
          <p:nvPr/>
        </p:nvSpPr>
        <p:spPr bwMode="auto">
          <a:xfrm>
            <a:off x="3770149" y="2604552"/>
            <a:ext cx="4545877" cy="890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20000"/>
              </a:spcBef>
              <a:buFont typeface="Arial" panose="020B0604020202020204" pitchFamily="34" charset="0"/>
              <a:buNone/>
            </a:pPr>
            <a:r>
              <a:rPr lang="hu-HU" altLang="hu-HU" sz="1900" b="1" dirty="0">
                <a:latin typeface="+mn-lt"/>
                <a:cs typeface="+mn-cs"/>
              </a:rPr>
              <a:t>3. Munkaerőpiaci mozgás – bizonytalanság </a:t>
            </a:r>
            <a:r>
              <a:rPr lang="hu-HU" altLang="hu-HU" sz="1500" b="1" dirty="0">
                <a:solidFill>
                  <a:srgbClr val="002060"/>
                </a:solidFill>
                <a:latin typeface="+mn-lt"/>
                <a:cs typeface="+mn-cs"/>
              </a:rPr>
              <a:t>= munkahely- vagy foglalkozásváltás, illetve munkanélkülivé válás</a:t>
            </a:r>
            <a:endParaRPr lang="en-US" altLang="hu-HU" sz="1500" b="1" dirty="0">
              <a:solidFill>
                <a:srgbClr val="002060"/>
              </a:solidFill>
              <a:latin typeface="+mn-lt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7" grpId="0"/>
      <p:bldP spid="16" grpId="0"/>
      <p:bldP spid="18" grpId="0"/>
      <p:bldP spid="28" grpId="0"/>
      <p:bldP spid="3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1" name="Picture 8" descr="logo_tarkizrt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03394" y="5983288"/>
            <a:ext cx="2109787" cy="741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7476" y="1566069"/>
            <a:ext cx="8893360" cy="5137150"/>
          </a:xfrm>
          <a:solidFill>
            <a:schemeClr val="bg1">
              <a:lumMod val="85000"/>
              <a:alpha val="77000"/>
            </a:schemeClr>
          </a:solidFill>
        </p:spPr>
        <p:txBody>
          <a:bodyPr>
            <a:normAutofit/>
          </a:bodyPr>
          <a:lstStyle/>
          <a:p>
            <a:pPr algn="l"/>
            <a:endParaRPr lang="en-US" altLang="hu-HU" dirty="0">
              <a:solidFill>
                <a:schemeClr val="tx1"/>
              </a:solidFill>
            </a:endParaRPr>
          </a:p>
          <a:p>
            <a:pPr algn="l"/>
            <a:endParaRPr lang="en-US" altLang="hu-HU" dirty="0">
              <a:solidFill>
                <a:schemeClr val="tx1"/>
              </a:solidFill>
            </a:endParaRPr>
          </a:p>
          <a:p>
            <a:endParaRPr lang="en-US" altLang="hu-HU" dirty="0">
              <a:solidFill>
                <a:srgbClr val="898989"/>
              </a:solidFill>
            </a:endParaRPr>
          </a:p>
          <a:p>
            <a:endParaRPr lang="en-US" altLang="hu-HU" dirty="0">
              <a:solidFill>
                <a:srgbClr val="898989"/>
              </a:solidFill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117475" y="309563"/>
            <a:ext cx="8893361" cy="888206"/>
          </a:xfrm>
          <a:prstGeom prst="rect">
            <a:avLst/>
          </a:prstGeom>
          <a:solidFill>
            <a:srgbClr val="000090"/>
          </a:solidFill>
          <a:ln w="28575" cmpd="sng">
            <a:solidFill>
              <a:srgbClr val="000090"/>
            </a:solidFill>
          </a:ln>
        </p:spPr>
        <p:txBody>
          <a:bodyPr anchor="ctr">
            <a:norm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hu-HU" sz="3200" b="1">
                <a:solidFill>
                  <a:schemeClr val="bg1"/>
                </a:solidFill>
              </a:rPr>
              <a:t>III. </a:t>
            </a:r>
            <a:r>
              <a:rPr lang="hu-HU" altLang="hu-HU" sz="3200" b="1">
                <a:solidFill>
                  <a:schemeClr val="bg1"/>
                </a:solidFill>
              </a:rPr>
              <a:t>Lakás és lakókörnyezet („</a:t>
            </a:r>
            <a:r>
              <a:rPr lang="en-US" altLang="hu-HU" sz="3200" b="1">
                <a:solidFill>
                  <a:schemeClr val="bg1"/>
                </a:solidFill>
              </a:rPr>
              <a:t>Integráció és</a:t>
            </a:r>
            <a:r>
              <a:rPr lang="hu-HU" altLang="hu-HU" sz="3200" b="1">
                <a:solidFill>
                  <a:schemeClr val="bg1"/>
                </a:solidFill>
              </a:rPr>
              <a:t> …”)</a:t>
            </a:r>
            <a:endParaRPr lang="en-US" altLang="hu-HU" sz="3200">
              <a:solidFill>
                <a:schemeClr val="bg1"/>
              </a:solidFill>
            </a:endParaRPr>
          </a:p>
        </p:txBody>
      </p:sp>
      <p:sp>
        <p:nvSpPr>
          <p:cNvPr id="20486" name="Content Placeholder 5"/>
          <p:cNvSpPr txBox="1">
            <a:spLocks/>
          </p:cNvSpPr>
          <p:nvPr/>
        </p:nvSpPr>
        <p:spPr bwMode="auto">
          <a:xfrm>
            <a:off x="4778375" y="2159000"/>
            <a:ext cx="3762375" cy="3951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20000"/>
              </a:spcBef>
              <a:buFont typeface="Arial" panose="020B0604020202020204" pitchFamily="34" charset="0"/>
              <a:buNone/>
            </a:pPr>
            <a:endParaRPr lang="hu-HU" altLang="hu-HU" sz="2000"/>
          </a:p>
        </p:txBody>
      </p:sp>
      <p:sp>
        <p:nvSpPr>
          <p:cNvPr id="12" name="Content Placeholder 5"/>
          <p:cNvSpPr txBox="1">
            <a:spLocks/>
          </p:cNvSpPr>
          <p:nvPr/>
        </p:nvSpPr>
        <p:spPr>
          <a:xfrm>
            <a:off x="4993482" y="2330450"/>
            <a:ext cx="4081462" cy="3284538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20000"/>
              </a:spcBef>
              <a:buFontTx/>
              <a:buChar char="-"/>
            </a:pPr>
            <a:r>
              <a:rPr lang="hu-HU" altLang="hu-HU" sz="2000" dirty="0"/>
              <a:t>Kis lakásban lakik</a:t>
            </a:r>
          </a:p>
          <a:p>
            <a:pPr>
              <a:spcBef>
                <a:spcPct val="20000"/>
              </a:spcBef>
              <a:buFontTx/>
              <a:buChar char="-"/>
            </a:pPr>
            <a:r>
              <a:rPr lang="hu-HU" altLang="hu-HU" sz="2000" dirty="0"/>
              <a:t>Dohos, vizes lakásban lakik</a:t>
            </a:r>
          </a:p>
          <a:p>
            <a:pPr>
              <a:spcBef>
                <a:spcPct val="20000"/>
              </a:spcBef>
              <a:buFontTx/>
              <a:buChar char="-"/>
            </a:pPr>
            <a:r>
              <a:rPr lang="hu-HU" altLang="hu-HU" sz="2000" dirty="0"/>
              <a:t>Nincs komfort</a:t>
            </a:r>
          </a:p>
          <a:p>
            <a:pPr>
              <a:spcBef>
                <a:spcPct val="20000"/>
              </a:spcBef>
              <a:buFontTx/>
              <a:buChar char="-"/>
            </a:pPr>
            <a:r>
              <a:rPr lang="hu-HU" altLang="hu-HU" sz="2000" dirty="0"/>
              <a:t>A lakás olcsó piaci övezetben van</a:t>
            </a:r>
          </a:p>
          <a:p>
            <a:pPr>
              <a:spcBef>
                <a:spcPct val="20000"/>
              </a:spcBef>
              <a:buFontTx/>
              <a:buChar char="-"/>
            </a:pPr>
            <a:r>
              <a:rPr lang="hu-HU" altLang="hu-HU" sz="2000" dirty="0"/>
              <a:t>Lakótelepi lakásban lakik</a:t>
            </a:r>
          </a:p>
          <a:p>
            <a:pPr>
              <a:spcBef>
                <a:spcPct val="20000"/>
              </a:spcBef>
              <a:buFontTx/>
              <a:buChar char="-"/>
            </a:pPr>
            <a:r>
              <a:rPr lang="hu-HU" altLang="hu-HU" sz="2000" dirty="0"/>
              <a:t>Barátságtalan környéken lakik (sok az ellenségeskedés)</a:t>
            </a:r>
          </a:p>
          <a:p>
            <a:pPr>
              <a:spcBef>
                <a:spcPct val="20000"/>
              </a:spcBef>
              <a:buFont typeface="Arial" panose="020B0604020202020204" pitchFamily="34" charset="0"/>
              <a:buNone/>
            </a:pPr>
            <a:endParaRPr lang="en-US" altLang="hu-HU" sz="2000" dirty="0"/>
          </a:p>
        </p:txBody>
      </p:sp>
      <p:graphicFrame>
        <p:nvGraphicFramePr>
          <p:cNvPr id="9" name="Chart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12009570"/>
              </p:ext>
            </p:extLst>
          </p:nvPr>
        </p:nvGraphicFramePr>
        <p:xfrm>
          <a:off x="315157" y="2430262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5" name="Picture 8" descr="logo_tarkizrt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83292" y="5983288"/>
            <a:ext cx="2109787" cy="741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7475" y="1606858"/>
            <a:ext cx="8875604" cy="5117792"/>
          </a:xfrm>
          <a:solidFill>
            <a:schemeClr val="bg1">
              <a:lumMod val="85000"/>
              <a:alpha val="77000"/>
            </a:schemeClr>
          </a:solidFill>
        </p:spPr>
        <p:txBody>
          <a:bodyPr>
            <a:normAutofit/>
          </a:bodyPr>
          <a:lstStyle/>
          <a:p>
            <a:pPr algn="l"/>
            <a:endParaRPr lang="en-US" altLang="hu-HU" dirty="0">
              <a:solidFill>
                <a:schemeClr val="tx1"/>
              </a:solidFill>
            </a:endParaRPr>
          </a:p>
          <a:p>
            <a:endParaRPr lang="en-US" altLang="hu-HU" dirty="0">
              <a:solidFill>
                <a:srgbClr val="898989"/>
              </a:solidFill>
            </a:endParaRPr>
          </a:p>
          <a:p>
            <a:endParaRPr lang="en-US" altLang="hu-HU" dirty="0">
              <a:solidFill>
                <a:srgbClr val="898989"/>
              </a:solidFill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117475" y="309563"/>
            <a:ext cx="8875604" cy="746880"/>
          </a:xfrm>
          <a:prstGeom prst="rect">
            <a:avLst/>
          </a:prstGeom>
          <a:solidFill>
            <a:srgbClr val="000090"/>
          </a:solidFill>
          <a:ln w="28575" cmpd="sng">
            <a:solidFill>
              <a:srgbClr val="000090"/>
            </a:solidFill>
          </a:ln>
        </p:spPr>
        <p:txBody>
          <a:bodyPr anchor="ctr">
            <a:norm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>
              <a:lnSpc>
                <a:spcPct val="90000"/>
              </a:lnSpc>
            </a:pPr>
            <a:r>
              <a:rPr lang="hu-HU" altLang="hu-HU" sz="3200" b="1" dirty="0">
                <a:solidFill>
                  <a:schemeClr val="bg1"/>
                </a:solidFill>
              </a:rPr>
              <a:t> </a:t>
            </a:r>
            <a:r>
              <a:rPr lang="en-US" altLang="hu-HU" sz="3200" dirty="0" err="1">
                <a:solidFill>
                  <a:schemeClr val="bg1"/>
                </a:solidFill>
              </a:rPr>
              <a:t>Életszínvona</a:t>
            </a:r>
            <a:r>
              <a:rPr lang="hu-HU" altLang="hu-HU" sz="3200" dirty="0">
                <a:solidFill>
                  <a:schemeClr val="bg1"/>
                </a:solidFill>
              </a:rPr>
              <a:t>l</a:t>
            </a:r>
            <a:endParaRPr lang="en-US" altLang="hu-HU" sz="3200" dirty="0">
              <a:solidFill>
                <a:schemeClr val="bg1"/>
              </a:solidFill>
            </a:endParaRPr>
          </a:p>
        </p:txBody>
      </p:sp>
      <p:sp>
        <p:nvSpPr>
          <p:cNvPr id="10" name="Content Placeholder 5"/>
          <p:cNvSpPr txBox="1">
            <a:spLocks/>
          </p:cNvSpPr>
          <p:nvPr/>
        </p:nvSpPr>
        <p:spPr>
          <a:xfrm>
            <a:off x="4872500" y="2411243"/>
            <a:ext cx="4129457" cy="3951287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Aft>
                <a:spcPts val="0"/>
              </a:spcAft>
              <a:buFontTx/>
              <a:buChar char="-"/>
              <a:defRPr/>
            </a:pPr>
            <a:r>
              <a:rPr lang="hu-HU" sz="2000" dirty="0"/>
              <a:t>Nem tudnak legalább kétnaponta húst enni</a:t>
            </a:r>
          </a:p>
          <a:p>
            <a:pPr marL="0" indent="0" fontAlgn="auto">
              <a:spcAft>
                <a:spcPts val="0"/>
              </a:spcAft>
              <a:buFont typeface="Arial"/>
              <a:buNone/>
              <a:defRPr/>
            </a:pPr>
            <a:r>
              <a:rPr lang="hu-HU" sz="2000" dirty="0"/>
              <a:t>-    Nem tudnak megfelelően 	fűteni</a:t>
            </a:r>
          </a:p>
          <a:p>
            <a:pPr fontAlgn="auto">
              <a:spcAft>
                <a:spcPts val="0"/>
              </a:spcAft>
              <a:buFontTx/>
              <a:buChar char="-"/>
              <a:defRPr/>
            </a:pPr>
            <a:r>
              <a:rPr lang="hu-HU" sz="2000" dirty="0"/>
              <a:t>Nincs legalább 3 </a:t>
            </a:r>
            <a:r>
              <a:rPr lang="hu-HU" sz="2000"/>
              <a:t>tartós </a:t>
            </a:r>
            <a:r>
              <a:rPr lang="hu-HU" sz="2000" smtClean="0"/>
              <a:t>fogyasztási </a:t>
            </a:r>
            <a:r>
              <a:rPr lang="hu-HU" sz="2000" dirty="0"/>
              <a:t>cikke</a:t>
            </a:r>
          </a:p>
          <a:p>
            <a:pPr fontAlgn="auto">
              <a:spcAft>
                <a:spcPts val="0"/>
              </a:spcAft>
              <a:buFontTx/>
              <a:buChar char="-"/>
              <a:defRPr/>
            </a:pPr>
            <a:r>
              <a:rPr lang="hu-HU" sz="2000" dirty="0"/>
              <a:t>Nincs autója</a:t>
            </a:r>
          </a:p>
          <a:p>
            <a:pPr marL="0" indent="0" fontAlgn="auto">
              <a:spcAft>
                <a:spcPts val="0"/>
              </a:spcAft>
              <a:buFont typeface="Arial"/>
              <a:buNone/>
              <a:defRPr/>
            </a:pPr>
            <a:endParaRPr lang="en-US" sz="2000" b="1" dirty="0"/>
          </a:p>
          <a:p>
            <a:pPr marL="0" indent="0" fontAlgn="auto">
              <a:spcAft>
                <a:spcPts val="0"/>
              </a:spcAft>
              <a:buFont typeface="Arial"/>
              <a:buNone/>
              <a:defRPr/>
            </a:pPr>
            <a:endParaRPr lang="en-US" sz="2000" dirty="0"/>
          </a:p>
        </p:txBody>
      </p:sp>
      <p:graphicFrame>
        <p:nvGraphicFramePr>
          <p:cNvPr id="9" name="Chart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83127382"/>
              </p:ext>
            </p:extLst>
          </p:nvPr>
        </p:nvGraphicFramePr>
        <p:xfrm>
          <a:off x="195309" y="2049122"/>
          <a:ext cx="4758431" cy="344615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26228402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" y="1566068"/>
            <a:ext cx="9144000" cy="5291931"/>
          </a:xfrm>
          <a:solidFill>
            <a:schemeClr val="bg1">
              <a:lumMod val="85000"/>
              <a:alpha val="77000"/>
            </a:schemeClr>
          </a:solidFill>
        </p:spPr>
        <p:txBody>
          <a:bodyPr>
            <a:normAutofit/>
          </a:bodyPr>
          <a:lstStyle/>
          <a:p>
            <a:pPr algn="l"/>
            <a:endParaRPr lang="en-US" altLang="hu-HU" dirty="0">
              <a:solidFill>
                <a:schemeClr val="tx1"/>
              </a:solidFill>
            </a:endParaRPr>
          </a:p>
          <a:p>
            <a:pPr algn="l"/>
            <a:endParaRPr lang="en-US" altLang="hu-HU" dirty="0">
              <a:solidFill>
                <a:schemeClr val="tx1"/>
              </a:solidFill>
            </a:endParaRPr>
          </a:p>
          <a:p>
            <a:endParaRPr lang="en-US" altLang="hu-HU" dirty="0">
              <a:solidFill>
                <a:srgbClr val="898989"/>
              </a:solidFill>
            </a:endParaRPr>
          </a:p>
          <a:p>
            <a:endParaRPr lang="en-US" altLang="hu-HU" dirty="0">
              <a:solidFill>
                <a:srgbClr val="898989"/>
              </a:solidFill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117475" y="309563"/>
            <a:ext cx="8857849" cy="826779"/>
          </a:xfrm>
          <a:prstGeom prst="rect">
            <a:avLst/>
          </a:prstGeom>
          <a:solidFill>
            <a:srgbClr val="000090"/>
          </a:solidFill>
          <a:ln w="28575" cmpd="sng">
            <a:solidFill>
              <a:srgbClr val="000090"/>
            </a:solidFill>
          </a:ln>
        </p:spPr>
        <p:txBody>
          <a:bodyPr anchor="ctr">
            <a:norm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hu-HU" sz="3200" b="1" dirty="0">
                <a:solidFill>
                  <a:schemeClr val="bg1"/>
                </a:solidFill>
              </a:rPr>
              <a:t>III. </a:t>
            </a:r>
            <a:r>
              <a:rPr lang="hu-HU" altLang="hu-HU" sz="3200" b="1" dirty="0">
                <a:solidFill>
                  <a:schemeClr val="bg1"/>
                </a:solidFill>
              </a:rPr>
              <a:t>Munkakörülmények („</a:t>
            </a:r>
            <a:r>
              <a:rPr lang="en-US" altLang="hu-HU" sz="3200" b="1" dirty="0" err="1">
                <a:solidFill>
                  <a:schemeClr val="bg1"/>
                </a:solidFill>
              </a:rPr>
              <a:t>Integráció</a:t>
            </a:r>
            <a:r>
              <a:rPr lang="en-US" altLang="hu-HU" sz="3200" b="1" dirty="0">
                <a:solidFill>
                  <a:schemeClr val="bg1"/>
                </a:solidFill>
              </a:rPr>
              <a:t> </a:t>
            </a:r>
            <a:r>
              <a:rPr lang="en-US" altLang="hu-HU" sz="3200" b="1" dirty="0" err="1">
                <a:solidFill>
                  <a:schemeClr val="bg1"/>
                </a:solidFill>
              </a:rPr>
              <a:t>és</a:t>
            </a:r>
            <a:r>
              <a:rPr lang="hu-HU" altLang="hu-HU" sz="3200" b="1" dirty="0">
                <a:solidFill>
                  <a:schemeClr val="bg1"/>
                </a:solidFill>
              </a:rPr>
              <a:t> …”)</a:t>
            </a:r>
            <a:endParaRPr lang="en-US" altLang="hu-HU" sz="3200" dirty="0">
              <a:solidFill>
                <a:schemeClr val="bg1"/>
              </a:solidFill>
            </a:endParaRPr>
          </a:p>
        </p:txBody>
      </p:sp>
      <p:sp>
        <p:nvSpPr>
          <p:cNvPr id="20486" name="Content Placeholder 5"/>
          <p:cNvSpPr txBox="1">
            <a:spLocks/>
          </p:cNvSpPr>
          <p:nvPr/>
        </p:nvSpPr>
        <p:spPr bwMode="auto">
          <a:xfrm>
            <a:off x="4778375" y="2159000"/>
            <a:ext cx="3762375" cy="3951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20000"/>
              </a:spcBef>
              <a:buFont typeface="Arial" panose="020B0604020202020204" pitchFamily="34" charset="0"/>
              <a:buNone/>
            </a:pPr>
            <a:endParaRPr lang="hu-HU" altLang="hu-HU" sz="2000" dirty="0"/>
          </a:p>
        </p:txBody>
      </p:sp>
      <p:graphicFrame>
        <p:nvGraphicFramePr>
          <p:cNvPr id="9" name="Chart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5187578"/>
              </p:ext>
            </p:extLst>
          </p:nvPr>
        </p:nvGraphicFramePr>
        <p:xfrm>
          <a:off x="206375" y="1631949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1" name="Chart 10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53830410"/>
              </p:ext>
            </p:extLst>
          </p:nvPr>
        </p:nvGraphicFramePr>
        <p:xfrm>
          <a:off x="4199138" y="3959441"/>
          <a:ext cx="4944862" cy="295134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15144189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11" grpId="0">
        <p:bldAsOne/>
      </p:bldGraphic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1399</TotalTime>
  <Words>492</Words>
  <Application>Microsoft Office PowerPoint</Application>
  <PresentationFormat>Diavetítés a képernyőre (4:3 oldalarány)</PresentationFormat>
  <Paragraphs>145</Paragraphs>
  <Slides>14</Slides>
  <Notes>14</Notes>
  <HiddenSlides>0</HiddenSlides>
  <MMClips>0</MMClips>
  <ScaleCrop>false</ScaleCrop>
  <HeadingPairs>
    <vt:vector size="4" baseType="variant">
      <vt:variant>
        <vt:lpstr>Téma</vt:lpstr>
      </vt:variant>
      <vt:variant>
        <vt:i4>1</vt:i4>
      </vt:variant>
      <vt:variant>
        <vt:lpstr>Diacímek</vt:lpstr>
      </vt:variant>
      <vt:variant>
        <vt:i4>14</vt:i4>
      </vt:variant>
    </vt:vector>
  </HeadingPairs>
  <TitlesOfParts>
    <vt:vector size="15" baseType="lpstr">
      <vt:lpstr>Office Theme</vt:lpstr>
      <vt:lpstr>A prekariátus mint munkaerőpiaci csoport  Sik Endre – Szeitl Blanka (Tárki)</vt:lpstr>
      <vt:lpstr>Az előadás váza</vt:lpstr>
      <vt:lpstr>PowerPoint bemutató</vt:lpstr>
      <vt:lpstr>PowerPoint bemutató</vt:lpstr>
      <vt:lpstr>A tartalomról</vt:lpstr>
      <vt:lpstr>A tartalomról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Köszönjük a figyelmet!</vt:lpstr>
    </vt:vector>
  </TitlesOfParts>
  <Company>ELTE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Blanka Szeitl</dc:creator>
  <cp:lastModifiedBy>Tárgyaló</cp:lastModifiedBy>
  <cp:revision>61</cp:revision>
  <cp:lastPrinted>2016-11-10T13:50:04Z</cp:lastPrinted>
  <dcterms:created xsi:type="dcterms:W3CDTF">2016-11-05T20:09:55Z</dcterms:created>
  <dcterms:modified xsi:type="dcterms:W3CDTF">2016-11-12T11:21:50Z</dcterms:modified>
</cp:coreProperties>
</file>