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61" r:id="rId2"/>
    <p:sldId id="275" r:id="rId3"/>
    <p:sldId id="282" r:id="rId4"/>
    <p:sldId id="292" r:id="rId5"/>
    <p:sldId id="283" r:id="rId6"/>
    <p:sldId id="284" r:id="rId7"/>
    <p:sldId id="285" r:id="rId8"/>
    <p:sldId id="286" r:id="rId9"/>
    <p:sldId id="287" r:id="rId10"/>
    <p:sldId id="293" r:id="rId11"/>
    <p:sldId id="294" r:id="rId12"/>
    <p:sldId id="288" r:id="rId13"/>
    <p:sldId id="295" r:id="rId14"/>
    <p:sldId id="291" r:id="rId15"/>
    <p:sldId id="289" r:id="rId16"/>
    <p:sldId id="29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TA-Corsair2" initials="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7D8A"/>
    <a:srgbClr val="687C8A"/>
    <a:srgbClr val="004066"/>
    <a:srgbClr val="C6C111"/>
    <a:srgbClr val="043053"/>
    <a:srgbClr val="002B43"/>
    <a:srgbClr val="00C566"/>
    <a:srgbClr val="75848F"/>
    <a:srgbClr val="EBAC00"/>
    <a:srgbClr val="004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7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1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526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4CBED-7F65-5847-B993-CD683FD2CF70}" type="datetimeFigureOut">
              <a:rPr lang="en-US" smtClean="0"/>
              <a:pPr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D4C21-C95C-0C44-99C5-A4E1E8690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901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C28B2-73F9-E747-B05A-58C81F78407E}" type="datetimeFigureOut">
              <a:rPr lang="en-US" smtClean="0"/>
              <a:pPr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5C669-6FDA-B143-B5BA-34AA84BEAC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979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685800" y="1134333"/>
            <a:ext cx="7764585" cy="1923437"/>
          </a:xfrm>
          <a:prstGeom prst="roundRect">
            <a:avLst>
              <a:gd name="adj" fmla="val 13525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rial"/>
              <a:cs typeface="Arial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1" y="5392614"/>
            <a:ext cx="869937" cy="740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885093" y="1246207"/>
            <a:ext cx="7373816" cy="978758"/>
          </a:xfrm>
          <a:prstGeom prst="rect">
            <a:avLst/>
          </a:prstGeom>
        </p:spPr>
        <p:txBody>
          <a:bodyPr vert="horz"/>
          <a:lstStyle>
            <a:lvl1pPr algn="ctr">
              <a:defRPr sz="3200" baseline="0">
                <a:ln>
                  <a:noFill/>
                </a:ln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Ide jöhet akár egy kétsoros cím is!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5091" y="2232780"/>
            <a:ext cx="7373814" cy="6882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Ide jöhet az alcím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5091" y="3289401"/>
            <a:ext cx="7373818" cy="5177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</a:t>
            </a:r>
            <a:r>
              <a:rPr lang="hu-HU" dirty="0" smtClean="0"/>
              <a:t>lőadó neve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885093" y="3807170"/>
            <a:ext cx="7373818" cy="34475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e</a:t>
            </a:r>
            <a:r>
              <a:rPr lang="hu-HU" dirty="0" smtClean="0"/>
              <a:t>lőadó titulus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885093" y="4604339"/>
            <a:ext cx="7373818" cy="34475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Cím, dátum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1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457200" y="1436076"/>
            <a:ext cx="8229600" cy="465362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Szöveg</a:t>
            </a:r>
            <a:endParaRPr lang="en-US" dirty="0" smtClean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2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2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4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</p:spTree>
    <p:extLst>
      <p:ext uri="{BB962C8B-B14F-4D97-AF65-F5344CB8AC3E}">
        <p14:creationId xmlns:p14="http://schemas.microsoft.com/office/powerpoint/2010/main" val="324961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457200" y="1436076"/>
            <a:ext cx="3806757" cy="4653623"/>
          </a:xfrm>
          <a:prstGeom prst="rect">
            <a:avLst/>
          </a:prstGeom>
        </p:spPr>
        <p:txBody>
          <a:bodyPr/>
          <a:lstStyle>
            <a:lvl1pPr marL="285750" marR="0" indent="-2857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68A3"/>
              </a:buClr>
              <a:buSzPct val="120000"/>
              <a:buFont typeface="Arial"/>
              <a:buNone/>
              <a:tabLst/>
              <a:defRPr/>
            </a:pPr>
            <a:r>
              <a:rPr lang="en-US" dirty="0" err="1" smtClean="0"/>
              <a:t>Szöveg</a:t>
            </a:r>
            <a:endParaRPr lang="en-US" dirty="0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4880043" y="1436076"/>
            <a:ext cx="3806757" cy="465362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Szöveg</a:t>
            </a:r>
            <a:endParaRPr lang="en-US" dirty="0" smtClean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2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</p:spTree>
    <p:extLst>
      <p:ext uri="{BB962C8B-B14F-4D97-AF65-F5344CB8AC3E}">
        <p14:creationId xmlns:p14="http://schemas.microsoft.com/office/powerpoint/2010/main" val="12238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457200" y="1436077"/>
            <a:ext cx="8229600" cy="340619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1600">
                <a:latin typeface="Arial"/>
                <a:cs typeface="Arial"/>
              </a:defRPr>
            </a:lvl1pPr>
            <a:lvl2pPr marL="4572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200"/>
            </a:lvl2pPr>
            <a:lvl3pPr marL="9144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1000"/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Szöveg</a:t>
            </a:r>
            <a:endParaRPr lang="en-US" dirty="0" smtClean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2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457200" y="5058415"/>
            <a:ext cx="8229600" cy="1031284"/>
          </a:xfrm>
          <a:prstGeom prst="rect">
            <a:avLst/>
          </a:prstGeom>
        </p:spPr>
        <p:txBody>
          <a:bodyPr/>
          <a:lstStyle>
            <a:lvl1pPr marL="171450" marR="0" indent="-1714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1600">
                <a:latin typeface="Arial"/>
                <a:cs typeface="Arial"/>
              </a:defRPr>
            </a:lvl1pPr>
            <a:lvl2pPr marL="628650" indent="-171450">
              <a:lnSpc>
                <a:spcPct val="120000"/>
              </a:lnSpc>
              <a:buClrTx/>
              <a:buSzPct val="100000"/>
              <a:buFont typeface="Arial"/>
              <a:buChar char="•"/>
              <a:defRPr sz="1400">
                <a:latin typeface="Arial"/>
                <a:cs typeface="Arial"/>
              </a:defRPr>
            </a:lvl2pPr>
            <a:lvl3pPr marL="1085850" indent="-171450">
              <a:lnSpc>
                <a:spcPct val="120000"/>
              </a:lnSpc>
              <a:buClrTx/>
              <a:buSzPct val="100000"/>
              <a:buFont typeface="Arial"/>
              <a:buChar char="•"/>
              <a:defRPr sz="1200">
                <a:latin typeface="Arial"/>
                <a:cs typeface="Arial"/>
              </a:defRPr>
            </a:lvl3pPr>
            <a:lvl4pPr marL="1371600" indent="0">
              <a:lnSpc>
                <a:spcPct val="120000"/>
              </a:lnSpc>
              <a:buClr>
                <a:srgbClr val="7F68A3"/>
              </a:buClr>
              <a:buSzPct val="120000"/>
              <a:buFont typeface="Arial"/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Felsorolás</a:t>
            </a:r>
            <a:r>
              <a:rPr lang="en-US" dirty="0" smtClean="0"/>
              <a:t> 1</a:t>
            </a:r>
          </a:p>
          <a:p>
            <a:pPr lvl="1"/>
            <a:r>
              <a:rPr lang="en-US" dirty="0" err="1" smtClean="0"/>
              <a:t>Felsorolás</a:t>
            </a:r>
            <a:r>
              <a:rPr lang="en-US" dirty="0" smtClean="0"/>
              <a:t> 2</a:t>
            </a:r>
          </a:p>
          <a:p>
            <a:pPr lvl="2"/>
            <a:r>
              <a:rPr lang="en-US" dirty="0" err="1" smtClean="0"/>
              <a:t>Felsorolás</a:t>
            </a:r>
            <a:r>
              <a:rPr lang="en-US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89090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_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2288" y="1436077"/>
            <a:ext cx="5486400" cy="3291498"/>
          </a:xfrm>
          <a:prstGeom prst="rect">
            <a:avLst/>
          </a:prstGeom>
        </p:spPr>
        <p:txBody>
          <a:bodyPr/>
          <a:lstStyle>
            <a:lvl1pPr marL="0" indent="0">
              <a:buClrTx/>
              <a:buFontTx/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</a:t>
            </a:r>
            <a:endParaRPr lang="en-US" dirty="0"/>
          </a:p>
        </p:txBody>
      </p:sp>
      <p:sp>
        <p:nvSpPr>
          <p:cNvPr id="31" name="Title 1"/>
          <p:cNvSpPr txBox="1">
            <a:spLocks/>
          </p:cNvSpPr>
          <p:nvPr userDrawn="1"/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FontTx/>
              <a:buNone/>
            </a:pPr>
            <a:r>
              <a:rPr lang="hu-HU" sz="2000" dirty="0" smtClean="0">
                <a:solidFill>
                  <a:schemeClr val="tx1"/>
                </a:solidFill>
                <a:latin typeface="Arial"/>
                <a:cs typeface="Arial"/>
              </a:rPr>
              <a:t>Cím</a:t>
            </a:r>
            <a:endParaRPr lang="en-US"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2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FontTx/>
              <a:buNone/>
              <a:defRPr sz="16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Szöveg</a:t>
            </a:r>
          </a:p>
        </p:txBody>
      </p:sp>
      <p:pic>
        <p:nvPicPr>
          <p:cNvPr id="47" name="Picture 4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999" y="6160320"/>
            <a:ext cx="447660" cy="381065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1" y="6577831"/>
            <a:ext cx="4552433" cy="288000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4552435" y="6577831"/>
            <a:ext cx="4591565" cy="288000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4552435" y="1"/>
            <a:ext cx="4591565" cy="287998"/>
          </a:xfrm>
          <a:prstGeom prst="rect">
            <a:avLst/>
          </a:prstGeom>
          <a:solidFill>
            <a:srgbClr val="EBA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0" y="-3019"/>
            <a:ext cx="4552434" cy="287999"/>
          </a:xfrm>
          <a:prstGeom prst="rect">
            <a:avLst/>
          </a:prstGeom>
          <a:solidFill>
            <a:srgbClr val="004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271619"/>
            <a:ext cx="9144000" cy="926977"/>
          </a:xfrm>
          <a:prstGeom prst="rect">
            <a:avLst/>
          </a:prstGeom>
          <a:solidFill>
            <a:srgbClr val="7584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5"/>
          <p:cNvSpPr>
            <a:spLocks noGrp="1"/>
          </p:cNvSpPr>
          <p:nvPr>
            <p:ph type="title" hasCustomPrompt="1"/>
          </p:nvPr>
        </p:nvSpPr>
        <p:spPr>
          <a:xfrm>
            <a:off x="457200" y="372328"/>
            <a:ext cx="8229600" cy="614364"/>
          </a:xfrm>
          <a:prstGeom prst="rect">
            <a:avLst/>
          </a:prstGeom>
        </p:spPr>
        <p:txBody>
          <a:bodyPr vert="horz"/>
          <a:lstStyle>
            <a:lvl1pPr algn="l"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Cím vagy kérdés</a:t>
            </a:r>
            <a:endParaRPr lang="en-US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11283" y="6577831"/>
            <a:ext cx="3245019" cy="288000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200">
                <a:solidFill>
                  <a:srgbClr val="FFFFFF"/>
                </a:solidFill>
              </a:defRPr>
            </a:lvl2pPr>
            <a:lvl3pPr marL="914400" indent="0">
              <a:buNone/>
              <a:defRPr sz="1200">
                <a:solidFill>
                  <a:srgbClr val="FFFFFF"/>
                </a:solidFill>
              </a:defRPr>
            </a:lvl3pPr>
            <a:lvl4pPr marL="1371600" indent="0">
              <a:buNone/>
              <a:defRPr sz="1200">
                <a:solidFill>
                  <a:srgbClr val="FFFFFF"/>
                </a:solidFill>
              </a:defRPr>
            </a:lvl4pPr>
            <a:lvl5pPr marL="1828800" indent="0">
              <a:buNone/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 dirty="0" smtClean="0"/>
              <a:t>A szerző, előadó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184672" y="6577831"/>
            <a:ext cx="3248641" cy="2880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hu-HU" dirty="0" smtClean="0"/>
              <a:t>Cím, elérhetőség</a:t>
            </a:r>
          </a:p>
        </p:txBody>
      </p:sp>
      <p:sp>
        <p:nvSpPr>
          <p:cNvPr id="33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1855630" y="-3018"/>
            <a:ext cx="870439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 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4" name="Content Placeholder 7"/>
          <p:cNvSpPr>
            <a:spLocks noGrp="1"/>
          </p:cNvSpPr>
          <p:nvPr>
            <p:ph sz="quarter" idx="15" hasCustomPrompt="1"/>
          </p:nvPr>
        </p:nvSpPr>
        <p:spPr>
          <a:xfrm>
            <a:off x="2726069" y="-3019"/>
            <a:ext cx="878682" cy="274637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II. </a:t>
            </a:r>
            <a:r>
              <a:rPr lang="en-US" dirty="0" smtClean="0"/>
              <a:t>r</a:t>
            </a:r>
            <a:r>
              <a:rPr lang="hu-HU" dirty="0" smtClean="0"/>
              <a:t>ész</a:t>
            </a:r>
          </a:p>
        </p:txBody>
      </p:sp>
      <p:sp>
        <p:nvSpPr>
          <p:cNvPr id="35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3604751" y="2"/>
            <a:ext cx="872121" cy="274638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100" baseline="0">
                <a:solidFill>
                  <a:srgbClr val="75848F"/>
                </a:solidFill>
                <a:latin typeface="Arial"/>
                <a:cs typeface="Arial"/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hu-HU" dirty="0" smtClean="0"/>
              <a:t>III. rész </a:t>
            </a:r>
          </a:p>
        </p:txBody>
      </p:sp>
    </p:spTree>
    <p:extLst>
      <p:ext uri="{BB962C8B-B14F-4D97-AF65-F5344CB8AC3E}">
        <p14:creationId xmlns:p14="http://schemas.microsoft.com/office/powerpoint/2010/main" val="151983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379200" y="-889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29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1" r:id="rId2"/>
    <p:sldLayoutId id="2147483692" r:id="rId3"/>
    <p:sldLayoutId id="2147483684" r:id="rId4"/>
    <p:sldLayoutId id="2147483693" r:id="rId5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r" defTabSz="457200" rtl="0" eaLnBrk="1" latinLnBrk="0" hangingPunct="1">
        <a:spcBef>
          <a:spcPct val="0"/>
        </a:spcBef>
        <a:buNone/>
        <a:defRPr sz="11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457200" rtl="0" eaLnBrk="1" latinLnBrk="0" hangingPunct="1">
        <a:spcBef>
          <a:spcPct val="20000"/>
        </a:spcBef>
        <a:buClr>
          <a:srgbClr val="4D7E9A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4D7E9A"/>
        </a:buClr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4D7E9A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4D7E9A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4D7E9A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rxiv.org/pdf/0803.0476v2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munkaerőáramlás hatása az iparágakon belüli </a:t>
            </a:r>
            <a:r>
              <a:rPr lang="hu-HU" b="1" dirty="0" err="1" smtClean="0"/>
              <a:t>termelékenységkülönbságekre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283" y="3128653"/>
            <a:ext cx="7822030" cy="1649087"/>
          </a:xfrm>
        </p:spPr>
        <p:txBody>
          <a:bodyPr/>
          <a:lstStyle/>
          <a:p>
            <a:r>
              <a:rPr lang="en-US" sz="1800" b="1" dirty="0" err="1"/>
              <a:t>Lőrincz</a:t>
            </a:r>
            <a:r>
              <a:rPr lang="en-US" sz="1800" b="1" dirty="0"/>
              <a:t>, </a:t>
            </a:r>
            <a:r>
              <a:rPr lang="en-US" sz="1800" b="1" dirty="0" err="1" smtClean="0"/>
              <a:t>László</a:t>
            </a:r>
            <a:r>
              <a:rPr lang="hu-HU" sz="1800" b="1" dirty="0" smtClean="0"/>
              <a:t> </a:t>
            </a:r>
            <a:r>
              <a:rPr lang="en-US" sz="1800" b="1" dirty="0" smtClean="0"/>
              <a:t>–</a:t>
            </a:r>
            <a:endParaRPr lang="en-US" sz="1000" b="1" dirty="0" smtClean="0"/>
          </a:p>
          <a:p>
            <a:r>
              <a:rPr lang="en-US" sz="1800" b="1" dirty="0" err="1" smtClean="0"/>
              <a:t>Csáfordi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Zsolt</a:t>
            </a:r>
            <a:r>
              <a:rPr lang="en-US" sz="1800" b="1" dirty="0" smtClean="0"/>
              <a:t>  –</a:t>
            </a:r>
            <a:r>
              <a:rPr lang="hu-HU" sz="1800" b="1" dirty="0" smtClean="0"/>
              <a:t> </a:t>
            </a:r>
            <a:r>
              <a:rPr lang="en-US" sz="1800" b="1" dirty="0" smtClean="0"/>
              <a:t>Kiss, </a:t>
            </a:r>
            <a:r>
              <a:rPr lang="en-US" sz="1800" b="1" dirty="0" err="1" smtClean="0"/>
              <a:t>Károly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Miklós</a:t>
            </a:r>
            <a:r>
              <a:rPr lang="hu-HU" sz="1800" b="1" dirty="0" smtClean="0"/>
              <a:t> </a:t>
            </a:r>
            <a:r>
              <a:rPr lang="en-US" sz="1800" b="1" dirty="0" smtClean="0"/>
              <a:t>– </a:t>
            </a:r>
            <a:r>
              <a:rPr lang="en-US" sz="1800" b="1" dirty="0" err="1" smtClean="0"/>
              <a:t>Lengyel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Balázs</a:t>
            </a:r>
            <a:endParaRPr lang="en-US" sz="1800" b="1" dirty="0" smtClean="0"/>
          </a:p>
          <a:p>
            <a:r>
              <a:rPr lang="hu-HU" sz="1800" dirty="0" smtClean="0"/>
              <a:t>MTA KRTK KTI,</a:t>
            </a:r>
            <a:r>
              <a:rPr lang="en-US" sz="1800" dirty="0" smtClean="0"/>
              <a:t> Budapest</a:t>
            </a:r>
            <a:endParaRPr lang="hu-HU" sz="1800" dirty="0" smtClean="0"/>
          </a:p>
          <a:p>
            <a:r>
              <a:rPr lang="hu-HU" sz="1800" dirty="0" smtClean="0"/>
              <a:t>MTA Emberi Erőforrások Gazdaságtana Tudományos Bizottsága: </a:t>
            </a:r>
            <a:r>
              <a:rPr lang="hu-HU" sz="1800" b="1" dirty="0" smtClean="0"/>
              <a:t>„</a:t>
            </a:r>
            <a:r>
              <a:rPr lang="hu-HU" sz="1800" b="1" dirty="0" err="1" smtClean="0"/>
              <a:t>Munkaerőpiaci</a:t>
            </a:r>
            <a:r>
              <a:rPr lang="hu-HU" sz="1800" b="1" dirty="0" smtClean="0"/>
              <a:t> kutatások 2016” </a:t>
            </a:r>
            <a:r>
              <a:rPr lang="hu-HU" sz="1800" dirty="0" smtClean="0"/>
              <a:t>konferencia</a:t>
            </a:r>
            <a:endParaRPr lang="en-US" sz="18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Szirák, </a:t>
            </a:r>
            <a:r>
              <a:rPr lang="en-US" dirty="0" smtClean="0"/>
              <a:t>201</a:t>
            </a:r>
            <a:r>
              <a:rPr lang="hu-HU" dirty="0" smtClean="0"/>
              <a:t>6 november 11.</a:t>
            </a:r>
            <a:endParaRPr lang="en-US" dirty="0"/>
          </a:p>
        </p:txBody>
      </p:sp>
      <p:sp>
        <p:nvSpPr>
          <p:cNvPr id="5" name="Szövegdoboz 4"/>
          <p:cNvSpPr txBox="1"/>
          <p:nvPr/>
        </p:nvSpPr>
        <p:spPr>
          <a:xfrm>
            <a:off x="611283" y="6155140"/>
            <a:ext cx="8000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/>
              <a:t>A kutatást az OTKA</a:t>
            </a:r>
            <a:r>
              <a:rPr lang="hu-HU" sz="1200" dirty="0"/>
              <a:t> </a:t>
            </a:r>
            <a:r>
              <a:rPr lang="hu-HU" sz="1200" dirty="0" smtClean="0"/>
              <a:t>támogatta (K112330)</a:t>
            </a:r>
            <a:endParaRPr lang="en-US" sz="1200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tudástranszfer modellezése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>
          <a:xfrm>
            <a:off x="441158" y="1436076"/>
            <a:ext cx="8229600" cy="4653623"/>
          </a:xfrm>
        </p:spPr>
        <p:txBody>
          <a:bodyPr/>
          <a:lstStyle/>
          <a:p>
            <a:r>
              <a:rPr lang="hu-HU" dirty="0" smtClean="0"/>
              <a:t>Abban az esetben viszont, ha feltételezzük, hogy a munkaerő-mobilitás költséges, akadályokba ütközik, akkor a termelékenységi különbségek fennmaradhatnak. </a:t>
            </a:r>
          </a:p>
          <a:p>
            <a:endParaRPr lang="hu-HU" dirty="0"/>
          </a:p>
          <a:p>
            <a:r>
              <a:rPr lang="hu-HU" dirty="0" smtClean="0"/>
              <a:t>Ilyen mobilitási költségek lehetnek</a:t>
            </a:r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 smtClean="0"/>
              <a:t>földrajzi </a:t>
            </a:r>
            <a:r>
              <a:rPr lang="hu-HU" dirty="0"/>
              <a:t>távolság, 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 smtClean="0"/>
              <a:t>szervezeti </a:t>
            </a:r>
            <a:r>
              <a:rPr lang="hu-HU" dirty="0"/>
              <a:t>kultúra különbségek, </a:t>
            </a: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/>
              <a:t>i</a:t>
            </a:r>
            <a:r>
              <a:rPr lang="hu-HU" dirty="0" smtClean="0"/>
              <a:t>nformációáramlás hiányosságai a munkavállalók között,</a:t>
            </a:r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 smtClean="0"/>
              <a:t>tudástranszferrel kapcsolatos bizonytalanság,</a:t>
            </a:r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 smtClean="0"/>
              <a:t>munkaerő-felvétel direkt költségei,</a:t>
            </a:r>
          </a:p>
          <a:p>
            <a:pPr marL="285750" indent="-285750">
              <a:buFont typeface="Arial" panose="020B0604020202020204" pitchFamily="34" charset="0"/>
              <a:buChar char="‒"/>
            </a:pPr>
            <a:r>
              <a:rPr lang="hu-HU" dirty="0" err="1" smtClean="0"/>
              <a:t>vállalatspecifikus</a:t>
            </a:r>
            <a:r>
              <a:rPr lang="hu-HU" dirty="0" smtClean="0"/>
              <a:t> tudás elvesztése. </a:t>
            </a:r>
          </a:p>
          <a:p>
            <a:r>
              <a:rPr lang="hu-HU" dirty="0" smtClean="0"/>
              <a:t> </a:t>
            </a:r>
          </a:p>
          <a:p>
            <a:r>
              <a:rPr lang="hu-HU" dirty="0" smtClean="0"/>
              <a:t>E tényezők proxyja lehet, hogy milyenek a munkahelyváltás </a:t>
            </a:r>
            <a:r>
              <a:rPr lang="hu-HU" dirty="0" smtClean="0"/>
              <a:t>hálózatai: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0698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hálózat jellemzői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>
              <a:xfrm>
                <a:off x="457200" y="1436076"/>
                <a:ext cx="8229600" cy="4990482"/>
              </a:xfrm>
            </p:spPr>
            <p:txBody>
              <a:bodyPr/>
              <a:lstStyle/>
              <a:p>
                <a:r>
                  <a:rPr lang="hu-HU" dirty="0" smtClean="0"/>
                  <a:t>Adott négyjegyű iparágra tudunk definiálni egy súlyozott hálózatot, melyben a pontokat a vállalatok jelentik, az éleket a vállalatok között áramló munkavállalók</a:t>
                </a:r>
              </a:p>
              <a:p>
                <a:r>
                  <a:rPr lang="hu-HU" dirty="0" smtClean="0"/>
                  <a:t>Mérőszámok:</a:t>
                </a:r>
                <a:endParaRPr lang="hu-HU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 munkaerőáramlás intenzitása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Az iparágon belülről érkező munkavállalók száma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Az iparágon kívülről érkező munkavállalók száma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 fogadó iparág dolgozói létszámához képest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 hálózat sűrűsége: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hu-HU" dirty="0" smtClean="0"/>
                  <a:t> (E az élek száma, n a pontok száma)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Csak olyan munkahelyváltás növeli a sűrűséget, ami olyan vállalatok között történik, ahol nincs munkaerőáramlás, azaz új élt hoz létre a hálózatban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 hálózat (</a:t>
                </a:r>
                <a:r>
                  <a:rPr lang="hu-HU" dirty="0" err="1" smtClean="0"/>
                  <a:t>Louvain</a:t>
                </a:r>
                <a:r>
                  <a:rPr lang="hu-HU" dirty="0" smtClean="0"/>
                  <a:t>) modularitása </a:t>
                </a:r>
                <a:r>
                  <a:rPr lang="hu-HU" sz="1200" dirty="0" smtClean="0">
                    <a:hlinkClick r:id="rId2"/>
                  </a:rPr>
                  <a:t>(ld. </a:t>
                </a:r>
                <a:r>
                  <a:rPr lang="hu-HU" sz="1200" dirty="0" err="1" smtClean="0">
                    <a:hlinkClick r:id="rId2"/>
                  </a:rPr>
                  <a:t>Blodel</a:t>
                </a:r>
                <a:r>
                  <a:rPr lang="hu-HU" sz="1200" dirty="0" smtClean="0">
                    <a:hlinkClick r:id="rId2"/>
                  </a:rPr>
                  <a:t> et </a:t>
                </a:r>
                <a:r>
                  <a:rPr lang="hu-HU" sz="1200" dirty="0" err="1" smtClean="0">
                    <a:hlinkClick r:id="rId2"/>
                  </a:rPr>
                  <a:t>al</a:t>
                </a:r>
                <a:r>
                  <a:rPr lang="hu-HU" sz="1200" dirty="0" smtClean="0">
                    <a:hlinkClick r:id="rId2"/>
                  </a:rPr>
                  <a:t>. 2009)</a:t>
                </a:r>
                <a:endParaRPr lang="hu-HU" sz="1200" dirty="0" smtClean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[0;1] intervallum annak mérésére, mennyir</a:t>
                </a:r>
                <a:r>
                  <a:rPr lang="hu-HU" dirty="0" smtClean="0"/>
                  <a:t>e bontható a hálózat egymással szorosan kapcsolódó alhálózatokra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Az iparágon kívülről érkező munkavállalók diverzitása (</a:t>
                </a:r>
                <a:r>
                  <a:rPr lang="hu-HU" dirty="0" err="1" smtClean="0"/>
                  <a:t>Shannon-entrópia</a:t>
                </a:r>
                <a:r>
                  <a:rPr lang="hu-HU" dirty="0" smtClean="0"/>
                  <a:t>, </a:t>
                </a:r>
                <a:br>
                  <a:rPr lang="hu-HU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chr m:val="∑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hu-HU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func>
                          <m:func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hu-HU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𝑎h𝑜𝑙</m:t>
                        </m:r>
                        <m:sSub>
                          <m:sSub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num>
                          <m:den>
                            <m:nary>
                              <m:naryPr>
                                <m:chr m:val="∑"/>
                                <m:limLoc m:val="subSup"/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5"/>
                                  </m:r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 </m:t>
                        </m:r>
                      </m:e>
                    </m:nary>
                  </m:oMath>
                </a14:m>
                <a:r>
                  <a:rPr lang="hu-HU" dirty="0" smtClean="0"/>
                  <a:t>(k a j pont fokszáma, V az </a:t>
                </a:r>
                <a:r>
                  <a:rPr lang="hu-HU" dirty="0" err="1" smtClean="0"/>
                  <a:t>élsúly</a:t>
                </a:r>
                <a:r>
                  <a:rPr lang="hu-HU" dirty="0" smtClean="0"/>
                  <a:t>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hu-HU" dirty="0" smtClean="0"/>
              </a:p>
            </p:txBody>
          </p:sp>
        </mc:Choice>
        <mc:Fallback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xfrm>
                <a:off x="457200" y="1436076"/>
                <a:ext cx="8229600" cy="4990482"/>
              </a:xfrm>
              <a:blipFill rotWithShape="0">
                <a:blip r:embed="rId3"/>
                <a:stretch>
                  <a:fillRect l="-370" b="-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3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termelékenység mérése (TFP)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>
              <a:xfrm>
                <a:off x="457199" y="1436075"/>
                <a:ext cx="8229601" cy="5044935"/>
              </a:xfrm>
            </p:spPr>
            <p:txBody>
              <a:bodyPr/>
              <a:lstStyle/>
              <a:p>
                <a:r>
                  <a:rPr lang="hu-HU" dirty="0" smtClean="0"/>
                  <a:t>Függő változó: teljes tényező termelékenység (TFP)</a:t>
                </a:r>
              </a:p>
              <a:p>
                <a:r>
                  <a:rPr lang="hu-HU" dirty="0" smtClean="0"/>
                  <a:t>Számítás: </a:t>
                </a:r>
                <a:r>
                  <a:rPr lang="hu-HU" dirty="0" err="1" smtClean="0"/>
                  <a:t>Syverson</a:t>
                </a:r>
                <a:r>
                  <a:rPr lang="hu-HU" dirty="0" smtClean="0"/>
                  <a:t> et </a:t>
                </a:r>
                <a:r>
                  <a:rPr lang="hu-HU" dirty="0" err="1" smtClean="0"/>
                  <a:t>al</a:t>
                </a:r>
                <a:r>
                  <a:rPr lang="hu-HU" dirty="0" smtClean="0"/>
                  <a:t> (2011), </a:t>
                </a:r>
                <a:r>
                  <a:rPr lang="hu-HU" dirty="0" err="1" smtClean="0"/>
                  <a:t>Cobb-Douglas</a:t>
                </a:r>
                <a:r>
                  <a:rPr lang="hu-HU" dirty="0" smtClean="0"/>
                  <a:t> termelési függvény</a:t>
                </a:r>
              </a:p>
              <a:p>
                <a:endParaRPr lang="hu-HU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>
                              <a:latin typeface="Cambria Math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hu-HU" i="1">
                              <a:latin typeface="Cambria Math"/>
                            </a:rPr>
                            <m:t>= 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hu-HU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b>
                          </m:sSub>
                          <m:func>
                            <m:func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func>
                          <m:r>
                            <a:rPr lang="hu-HU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𝑙</m:t>
                              </m:r>
                            </m:sub>
                          </m:sSub>
                          <m:func>
                            <m:func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func>
                          <m:r>
                            <a:rPr lang="hu-HU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  <m:func>
                            <m:func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</a:rPr>
                                    <m:t>𝑖𝑡</m:t>
                                  </m:r>
                                </m:sub>
                              </m:sSub>
                              <m:r>
                                <a:rPr lang="hu-HU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hu-HU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1" i="1">
                                      <a:latin typeface="Cambria Math"/>
                                      <a:ea typeface="Cambria Math"/>
                                    </a:rPr>
                                    <m:t>𝜸</m:t>
                                  </m:r>
                                </m:e>
                                <m:sub>
                                  <m:r>
                                    <a:rPr lang="hu-HU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hu-HU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hu-HU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b="1" i="1">
                                      <a:latin typeface="Cambria Math"/>
                                      <a:ea typeface="Cambria Math"/>
                                    </a:rPr>
                                    <m:t>𝜹</m:t>
                                  </m:r>
                                </m:e>
                                <m:sub>
                                  <m:r>
                                    <a:rPr lang="hu-HU" b="1" i="1">
                                      <a:latin typeface="Cambria Math"/>
                                    </a:rPr>
                                    <m:t>𝒕</m:t>
                                  </m:r>
                                </m:sub>
                              </m:sSub>
                              <m:r>
                                <a:rPr lang="hu-HU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  <a:ea typeface="Cambria Math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func>
                        </m:e>
                      </m:func>
                    </m:oMath>
                  </m:oMathPara>
                </a14:m>
                <a:endParaRPr lang="hu-HU" dirty="0" smtClean="0"/>
              </a:p>
              <a:p>
                <a:endParaRPr lang="hu-HU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</a:rPr>
                            <m:t>𝑇𝐹𝑃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hu-HU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</m:acc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hu-HU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u-HU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hu-HU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1" i="1">
                                  <a:latin typeface="Cambria Math"/>
                                  <a:ea typeface="Cambria Math"/>
                                </a:rPr>
                                <m:t>𝜸</m:t>
                              </m:r>
                            </m:e>
                          </m:acc>
                        </m:e>
                        <m:sub>
                          <m:r>
                            <a:rPr lang="hu-HU" b="1" i="1"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hu-HU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</m:acc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hu-HU" dirty="0" smtClean="0"/>
              </a:p>
              <a:p>
                <a:endParaRPr lang="hu-HU" dirty="0" smtClean="0"/>
              </a:p>
              <a:p>
                <a:r>
                  <a:rPr lang="hu-HU" dirty="0" smtClean="0"/>
                  <a:t>Y </a:t>
                </a:r>
                <a:r>
                  <a:rPr lang="hu-HU" dirty="0"/>
                  <a:t>– </a:t>
                </a:r>
                <a:r>
                  <a:rPr lang="hu-HU" dirty="0" smtClean="0"/>
                  <a:t>árbevétel vagy készletállomány-változással </a:t>
                </a:r>
                <a:r>
                  <a:rPr lang="hu-HU" dirty="0"/>
                  <a:t>korrigált árbevétel</a:t>
                </a:r>
              </a:p>
              <a:p>
                <a:r>
                  <a:rPr lang="hu-HU" dirty="0" smtClean="0"/>
                  <a:t>K </a:t>
                </a:r>
                <a:r>
                  <a:rPr lang="hu-HU" dirty="0"/>
                  <a:t>– tárgyi eszközök </a:t>
                </a:r>
                <a:r>
                  <a:rPr lang="hu-HU" dirty="0" smtClean="0"/>
                  <a:t>vagy </a:t>
                </a:r>
                <a:r>
                  <a:rPr lang="hu-HU" dirty="0"/>
                  <a:t>eszközök mínusz pénzbeli </a:t>
                </a:r>
                <a:r>
                  <a:rPr lang="hu-HU" dirty="0" smtClean="0"/>
                  <a:t>eszközök</a:t>
                </a:r>
                <a:endParaRPr lang="hu-HU" dirty="0"/>
              </a:p>
              <a:p>
                <a:r>
                  <a:rPr lang="hu-HU" dirty="0"/>
                  <a:t>L – dolgozói létszám </a:t>
                </a:r>
                <a:r>
                  <a:rPr lang="hu-HU" dirty="0" smtClean="0"/>
                  <a:t>vagy bérköltség (</a:t>
                </a:r>
                <a:r>
                  <a:rPr lang="hu-HU" dirty="0" err="1" smtClean="0"/>
                  <a:t>wage</a:t>
                </a:r>
                <a:r>
                  <a:rPr lang="hu-HU" dirty="0" smtClean="0"/>
                  <a:t> </a:t>
                </a:r>
                <a:r>
                  <a:rPr lang="hu-HU" dirty="0" err="1" smtClean="0"/>
                  <a:t>bill</a:t>
                </a:r>
                <a:r>
                  <a:rPr lang="hu-HU" dirty="0" smtClean="0"/>
                  <a:t>)</a:t>
                </a:r>
              </a:p>
              <a:p>
                <a:r>
                  <a:rPr lang="hu-HU" dirty="0" smtClean="0"/>
                  <a:t>M </a:t>
                </a:r>
                <a:r>
                  <a:rPr lang="hu-HU" dirty="0"/>
                  <a:t>– anyagi jellegű </a:t>
                </a:r>
                <a:r>
                  <a:rPr lang="hu-HU" dirty="0" smtClean="0"/>
                  <a:t>ráfordítások</a:t>
                </a:r>
                <a:endParaRPr lang="hu-H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>
                            <a:latin typeface="Cambria Math"/>
                            <a:ea typeface="Cambria Math"/>
                          </a:rPr>
                          <m:t>𝜸</m:t>
                        </m:r>
                      </m:e>
                      <m:sub>
                        <m:r>
                          <a:rPr lang="hu-HU" b="1" i="1">
                            <a:latin typeface="Cambria Math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hu-HU" dirty="0" smtClean="0"/>
                  <a:t> – cég fix hatások,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1" i="1">
                            <a:latin typeface="Cambria Math"/>
                            <a:ea typeface="Cambria Math"/>
                          </a:rPr>
                          <m:t>𝜹</m:t>
                        </m:r>
                      </m:e>
                      <m:sub>
                        <m:r>
                          <a:rPr lang="hu-HU" b="1" i="1">
                            <a:latin typeface="Cambria Math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hu-HU" dirty="0"/>
                  <a:t> – év fix hatások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Továbbfejlesztési lehetőségek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smtClean="0"/>
                  <a:t>munkaerő-minőségre képzettség </a:t>
                </a:r>
                <a:r>
                  <a:rPr lang="hu-HU" dirty="0"/>
                  <a:t>szerint </a:t>
                </a:r>
                <a:r>
                  <a:rPr lang="hu-HU" dirty="0" smtClean="0"/>
                  <a:t>kontrollálni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hu-HU" dirty="0" err="1" smtClean="0"/>
                  <a:t>Wooldridge</a:t>
                </a:r>
                <a:r>
                  <a:rPr lang="hu-HU" dirty="0" smtClean="0"/>
                  <a:t> (2009): bér és létszám endogén, a várható termelékenység hat rá – proxy: befektetések, köztes ráfordítások valamilyen függvénye </a:t>
                </a:r>
                <a:endParaRPr lang="en-US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xfrm>
                <a:off x="457199" y="1436075"/>
                <a:ext cx="8229601" cy="5044935"/>
              </a:xfrm>
              <a:blipFill rotWithShape="1">
                <a:blip r:embed="rId2"/>
                <a:stretch>
                  <a:fillRect l="-370" b="-15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695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Empirikus stratégia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hu-HU" dirty="0" smtClean="0"/>
              <a:t>Fixhatás </a:t>
            </a:r>
            <a:r>
              <a:rPr lang="hu-HU" dirty="0" err="1" smtClean="0"/>
              <a:t>panelregressziók</a:t>
            </a:r>
            <a:endParaRPr lang="hu-HU" dirty="0" smtClean="0"/>
          </a:p>
          <a:p>
            <a:r>
              <a:rPr lang="hu-HU" dirty="0" smtClean="0"/>
              <a:t>Megfigyelési egységek: négyjegyű iparágak</a:t>
            </a:r>
            <a:endParaRPr lang="hu-HU" dirty="0"/>
          </a:p>
          <a:p>
            <a:r>
              <a:rPr lang="hu-HU" dirty="0" smtClean="0"/>
              <a:t>Függő változó: TFP diverzitása </a:t>
            </a:r>
          </a:p>
          <a:p>
            <a:r>
              <a:rPr lang="hu-HU" dirty="0"/>
              <a:t>	</a:t>
            </a:r>
            <a:r>
              <a:rPr lang="hu-HU" sz="1200" dirty="0">
                <a:latin typeface="+mn-lt"/>
                <a:cs typeface="+mn-cs"/>
              </a:rPr>
              <a:t>(p75-p25)/p50, (p90-p10)/p50</a:t>
            </a:r>
          </a:p>
          <a:p>
            <a:r>
              <a:rPr lang="hu-HU" dirty="0" smtClean="0"/>
              <a:t>Magyarázó változó: hálózati mutatók</a:t>
            </a:r>
          </a:p>
          <a:p>
            <a:pPr lvl="1"/>
            <a:r>
              <a:rPr lang="hu-HU" dirty="0" smtClean="0"/>
              <a:t>(hálózaton belüli és kívüli mutatók a hálózaton belülről és kívülről érkező munkavállalók intenzitásával súlyozva)</a:t>
            </a:r>
          </a:p>
          <a:p>
            <a:r>
              <a:rPr lang="hu-HU" dirty="0" smtClean="0"/>
              <a:t>Kontroll: ki- és belépés dinamikája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rtalom helye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71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Leíró statisztikák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129" y="1436076"/>
            <a:ext cx="4899788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129" y="2323098"/>
            <a:ext cx="4899788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83" y="3302919"/>
            <a:ext cx="7895514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329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17" y="1622007"/>
            <a:ext cx="8657139" cy="391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33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Eredmények (alternatív specifikációk)</a:t>
            </a:r>
            <a:endParaRPr lang="hu-H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212" y="1279358"/>
            <a:ext cx="65055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849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kutatás céljai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>
          <a:xfrm>
            <a:off x="457199" y="1436076"/>
            <a:ext cx="8495731" cy="465362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u-HU" sz="2400" dirty="0" smtClean="0"/>
              <a:t>A munkaerő-áramláson keresztül megvalósuló tudástranszfer szerepének modellezése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hu-HU" sz="2400" dirty="0" smtClean="0"/>
              <a:t>A munkaerő-áramlás, mint hálózat hatásainak empirikus vizsgálata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6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Korábbi eredmények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>
          <a:xfrm>
            <a:off x="457199" y="1330035"/>
            <a:ext cx="8475785" cy="5127035"/>
          </a:xfrm>
        </p:spPr>
        <p:txBody>
          <a:bodyPr/>
          <a:lstStyle/>
          <a:p>
            <a:r>
              <a:rPr lang="hu-HU" b="1" dirty="0" smtClean="0"/>
              <a:t>Csáfordi – Lőrincz – Lengyel – Kiss  (2016):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Ha termelékenyebb vállalattól érkezik új munkaerő, az növeli a vállalat termelékenységét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Ez magyarázza a multinacionális vállalati tapasztalattal rendelkező munkaerő pozitív hatását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err="1" smtClean="0"/>
              <a:t>Skill</a:t>
            </a:r>
            <a:r>
              <a:rPr lang="hu-HU" sz="1600" dirty="0" smtClean="0"/>
              <a:t> </a:t>
            </a:r>
            <a:r>
              <a:rPr lang="hu-HU" sz="1600" dirty="0" err="1" smtClean="0"/>
              <a:t>Relatedness</a:t>
            </a:r>
            <a:r>
              <a:rPr lang="hu-HU" sz="1600" dirty="0" smtClean="0"/>
              <a:t> szerepe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1600" dirty="0" smtClean="0"/>
          </a:p>
          <a:p>
            <a:pPr marL="0" lvl="1">
              <a:spcBef>
                <a:spcPts val="0"/>
              </a:spcBef>
              <a:buClrTx/>
              <a:buSzPct val="100000"/>
            </a:pPr>
            <a:r>
              <a:rPr lang="hu-HU" sz="1600" dirty="0">
                <a:latin typeface="Arial"/>
                <a:cs typeface="Arial"/>
              </a:rPr>
              <a:t>Megközelítés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>
                <a:latin typeface="Arial"/>
                <a:cs typeface="Arial"/>
              </a:rPr>
              <a:t>Vállalati szint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>
                <a:latin typeface="Arial"/>
                <a:cs typeface="Arial"/>
              </a:rPr>
              <a:t>Munkatermelékenység</a:t>
            </a:r>
            <a:endParaRPr lang="hu-HU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1600" dirty="0"/>
          </a:p>
        </p:txBody>
      </p:sp>
      <p:sp>
        <p:nvSpPr>
          <p:cNvPr id="13" name="Tartalom helye 12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Témaötlet, Motiváció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hu-HU" dirty="0" smtClean="0"/>
              <a:t>Az egyes iparágakban a vállalatok termelékenysége jelentősen szóródik</a:t>
            </a:r>
          </a:p>
          <a:p>
            <a:pPr lvl="1"/>
            <a:r>
              <a:rPr lang="hu-HU" dirty="0" err="1" smtClean="0"/>
              <a:t>Syverson</a:t>
            </a:r>
            <a:r>
              <a:rPr lang="hu-HU" dirty="0" smtClean="0"/>
              <a:t> (2004) (USA, feldolgozó ipar, 4 jegyű iparágra): a 90percentilisbe tartozó vállaltok termelékenysége átlagosan közel kétszer akkora mint a 10.-be tartozóké (jelentős szórással, tehát bizonyos iparágakban ennél jóval nagyobb is a különbség)</a:t>
            </a:r>
          </a:p>
          <a:p>
            <a:pPr lvl="1"/>
            <a:r>
              <a:rPr lang="hu-HU" dirty="0" err="1" smtClean="0">
                <a:latin typeface="+mn-lt"/>
              </a:rPr>
              <a:t>Chang-Tai</a:t>
            </a:r>
            <a:r>
              <a:rPr lang="hu-HU" dirty="0" smtClean="0">
                <a:latin typeface="+mn-lt"/>
              </a:rPr>
              <a:t> </a:t>
            </a:r>
            <a:r>
              <a:rPr lang="hu-HU" dirty="0" err="1" smtClean="0">
                <a:latin typeface="+mn-lt"/>
              </a:rPr>
              <a:t>Hsieh</a:t>
            </a:r>
            <a:r>
              <a:rPr lang="hu-HU" dirty="0" smtClean="0">
                <a:latin typeface="+mn-lt"/>
              </a:rPr>
              <a:t> és</a:t>
            </a:r>
            <a:r>
              <a:rPr lang="en-US" dirty="0" smtClean="0">
                <a:latin typeface="+mn-lt"/>
              </a:rPr>
              <a:t> Peter J. </a:t>
            </a:r>
            <a:r>
              <a:rPr lang="en-US" dirty="0" err="1" smtClean="0">
                <a:latin typeface="+mn-lt"/>
              </a:rPr>
              <a:t>Klenow</a:t>
            </a:r>
            <a:r>
              <a:rPr lang="en-US" dirty="0" smtClean="0">
                <a:latin typeface="+mn-lt"/>
              </a:rPr>
              <a:t> (2009)</a:t>
            </a:r>
            <a:r>
              <a:rPr lang="hu-HU" dirty="0" smtClean="0">
                <a:latin typeface="+mn-lt"/>
              </a:rPr>
              <a:t> (Kína és India): az átlagos 90-10 </a:t>
            </a:r>
            <a:r>
              <a:rPr lang="hu-HU" dirty="0" err="1" smtClean="0">
                <a:latin typeface="+mn-lt"/>
              </a:rPr>
              <a:t>percentilis</a:t>
            </a:r>
            <a:r>
              <a:rPr lang="hu-HU" dirty="0" smtClean="0">
                <a:latin typeface="+mn-lt"/>
              </a:rPr>
              <a:t> TFP arány = 5:1</a:t>
            </a:r>
          </a:p>
          <a:p>
            <a:r>
              <a:rPr lang="hu-HU" dirty="0" smtClean="0">
                <a:latin typeface="+mn-lt"/>
              </a:rPr>
              <a:t>Az eddigi tanulmányok elsősorban a piaci versenynyomással (hiányával) magyarázzák a jelentős termelékenységbeli különbségek fennmaradását az egyes iparágakban: főleg a ki- és belépés dinamikájával, vagy az export tevékenységnek köszönhető eltérő versenyfeltételekkel </a:t>
            </a:r>
            <a:r>
              <a:rPr lang="hu-HU" sz="1200" dirty="0" smtClean="0">
                <a:latin typeface="+mn-lt"/>
              </a:rPr>
              <a:t>(</a:t>
            </a:r>
            <a:r>
              <a:rPr lang="hu-HU" sz="1200" dirty="0" err="1" smtClean="0">
                <a:latin typeface="+mn-lt"/>
              </a:rPr>
              <a:t>Melitz</a:t>
            </a:r>
            <a:r>
              <a:rPr lang="hu-HU" sz="1200" dirty="0" smtClean="0">
                <a:latin typeface="+mn-lt"/>
              </a:rPr>
              <a:t> 2003 </a:t>
            </a:r>
            <a:r>
              <a:rPr lang="hu-HU" sz="1200" dirty="0" err="1" smtClean="0">
                <a:latin typeface="+mn-lt"/>
              </a:rPr>
              <a:t>Syverson</a:t>
            </a:r>
            <a:r>
              <a:rPr lang="hu-HU" sz="1200" dirty="0" smtClean="0">
                <a:latin typeface="+mn-lt"/>
              </a:rPr>
              <a:t> 2004, </a:t>
            </a:r>
            <a:r>
              <a:rPr lang="hu-HU" sz="1200" dirty="0" err="1" smtClean="0">
                <a:latin typeface="+mn-lt"/>
              </a:rPr>
              <a:t>Syverson</a:t>
            </a:r>
            <a:r>
              <a:rPr lang="hu-HU" sz="1200" dirty="0" smtClean="0">
                <a:latin typeface="+mn-lt"/>
              </a:rPr>
              <a:t> 2011)</a:t>
            </a:r>
          </a:p>
          <a:p>
            <a:pPr lvl="1"/>
            <a:r>
              <a:rPr lang="hu-HU" dirty="0" smtClean="0">
                <a:latin typeface="+mn-lt"/>
              </a:rPr>
              <a:t>A ki- és belépés dinamikája az egyik olyan folyamat, ami a termelékenységbeli különbségek kiegyenlítődése felé vezet, az ezt korlátozó tényezők pedig a nagyobb termelékenység-különbség fennmaradását magyarázzák</a:t>
            </a:r>
          </a:p>
          <a:p>
            <a:r>
              <a:rPr lang="hu-HU" dirty="0" smtClean="0">
                <a:latin typeface="+mn-lt"/>
              </a:rPr>
              <a:t>Ugyanakkor </a:t>
            </a:r>
            <a:r>
              <a:rPr lang="hu-HU" dirty="0" smtClean="0">
                <a:latin typeface="+mn-lt"/>
              </a:rPr>
              <a:t>a vállalatok közti megvalósuló tudástranszfer egy másik folyamat, ami a termelékenységbeli különbségeket csökkentheti, a korlátai pedig a nagyobb termelékenységkülönbséget magyarázhatják</a:t>
            </a:r>
          </a:p>
          <a:p>
            <a:r>
              <a:rPr lang="hu-HU" dirty="0" smtClean="0">
                <a:latin typeface="+mn-lt"/>
              </a:rPr>
              <a:t>Nincs olyan empirikus tanulmány, mai a vállalatok közti tanulás, tudástranszfer szerepét vizsgálná (sőt elméleti modelljét sem találni az IO irodalomban)</a:t>
            </a:r>
          </a:p>
          <a:p>
            <a:r>
              <a:rPr lang="hu-HU" dirty="0" smtClean="0">
                <a:latin typeface="+mn-lt"/>
              </a:rPr>
              <a:t>A vállalatok közt áramló munkaerő az egyik legfontosabb hordozója e tudástranszfernek.</a:t>
            </a:r>
          </a:p>
          <a:p>
            <a:pPr lvl="1">
              <a:buFont typeface="Arial" pitchFamily="34" charset="0"/>
              <a:buChar char="•"/>
            </a:pP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tudástranszfer modellezése</a:t>
            </a:r>
            <a:r>
              <a:rPr lang="en-US" dirty="0"/>
              <a:t/>
            </a:r>
            <a:br>
              <a:rPr lang="en-US" dirty="0"/>
            </a:br>
            <a:r>
              <a:rPr lang="hu-HU" dirty="0" smtClean="0"/>
              <a:t> 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/>
            <p:txBody>
              <a:bodyPr/>
              <a:lstStyle/>
              <a:p>
                <a:pPr lvl="0"/>
                <a:r>
                  <a:rPr lang="hu-HU" b="1" dirty="0" smtClean="0"/>
                  <a:t>0. Feltevések:  </a:t>
                </a:r>
              </a:p>
              <a:p>
                <a:pPr lvl="0"/>
                <a:endParaRPr lang="hu-HU" dirty="0" smtClean="0"/>
              </a:p>
              <a:p>
                <a:pPr lvl="0"/>
                <a:r>
                  <a:rPr lang="hu-HU" dirty="0" smtClean="0"/>
                  <a:t>A vállalatok ár- és bérelfogadók (versenyző termék és munkapiac)</a:t>
                </a:r>
                <a:endParaRPr lang="hu-HU" dirty="0"/>
              </a:p>
              <a:p>
                <a:pPr lvl="0"/>
                <a:r>
                  <a:rPr lang="hu-HU" dirty="0" smtClean="0"/>
                  <a:t>Csak munkainput</a:t>
                </a:r>
                <a:endParaRPr lang="hu-HU" dirty="0"/>
              </a:p>
              <a:p>
                <a:pPr lvl="0"/>
                <a:r>
                  <a:rPr lang="hu-HU" dirty="0" smtClean="0"/>
                  <a:t>Nincs ki- és belépés</a:t>
                </a:r>
              </a:p>
              <a:p>
                <a:pPr lvl="0"/>
                <a:r>
                  <a:rPr lang="hu-HU" dirty="0" smtClean="0"/>
                  <a:t>A termelési függvény:</a:t>
                </a:r>
              </a:p>
              <a:p>
                <a:pPr lvl="0" algn="ctr"/>
                <a:r>
                  <a:rPr lang="hu-HU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hu-HU" dirty="0" smtClean="0"/>
              </a:p>
              <a:p>
                <a:pPr lvl="0"/>
                <a:r>
                  <a:rPr lang="hu-HU" dirty="0" smtClean="0"/>
                  <a:t>Ahol az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hu-HU" dirty="0" smtClean="0"/>
                  <a:t> paraméter határozza meg az </a:t>
                </a:r>
                <a:r>
                  <a:rPr lang="hu-HU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i.</a:t>
                </a:r>
                <a:r>
                  <a:rPr lang="hu-HU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hu-HU" dirty="0" smtClean="0"/>
                  <a:t>cég termelékenységét, valamilyen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bar>
                          <m:barPr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ba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bar>
                          <m:barPr>
                            <m:pos m:val="top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bar>
                      </m:e>
                    </m:d>
                  </m:oMath>
                </a14:m>
                <a:r>
                  <a:rPr lang="hu-HU" dirty="0" smtClean="0"/>
                  <a:t> intervallumon.</a:t>
                </a:r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blipFill rotWithShape="0">
                <a:blip r:embed="rId2"/>
                <a:stretch>
                  <a:fillRect l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artalom helye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146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tudástranszfer modellezése</a:t>
            </a:r>
            <a:r>
              <a:rPr lang="en-US" dirty="0"/>
              <a:t/>
            </a:r>
            <a:br>
              <a:rPr lang="en-US" dirty="0"/>
            </a:br>
            <a:r>
              <a:rPr lang="hu-HU" dirty="0" smtClean="0"/>
              <a:t> 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/>
            <p:txBody>
              <a:bodyPr/>
              <a:lstStyle/>
              <a:p>
                <a:pPr lvl="0"/>
                <a:r>
                  <a:rPr lang="hu-HU" b="1" dirty="0" smtClean="0"/>
                  <a:t>1. Ha nincs tudástranszfer: </a:t>
                </a:r>
              </a:p>
              <a:p>
                <a:pPr lvl="0"/>
                <a:r>
                  <a:rPr lang="hu-HU" dirty="0" smtClean="0"/>
                  <a:t>A bérek nem különbözhetnek, mivel a munkaerő áramlása kiegyensúlyozná azt. </a:t>
                </a:r>
                <a:endParaRPr lang="hu-HU" dirty="0"/>
              </a:p>
              <a:p>
                <a:pPr lvl="0"/>
                <a:r>
                  <a:rPr lang="hu-HU" dirty="0" smtClean="0"/>
                  <a:t>Egyensúlyban a vállalatok utolsó munkásra jutó határtermék-bevétele megegyezik a bérrel: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>
                          <a:latin typeface="Cambria Math"/>
                        </a:rPr>
                        <m:t>𝑝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</m:den>
                      </m:f>
                      <m:r>
                        <a:rPr lang="hu-HU" i="1">
                          <a:latin typeface="Cambria Math"/>
                        </a:rPr>
                        <m:t>=</m:t>
                      </m:r>
                      <m:r>
                        <a:rPr lang="hu-HU" i="1">
                          <a:latin typeface="Cambria Math"/>
                        </a:rPr>
                        <m:t>𝑤</m:t>
                      </m:r>
                      <m:r>
                        <a:rPr lang="hu-HU" i="1">
                          <a:latin typeface="Cambria Math"/>
                        </a:rPr>
                        <m:t>=</m:t>
                      </m:r>
                      <m:r>
                        <a:rPr lang="hu-HU" i="1">
                          <a:latin typeface="Cambria Math"/>
                        </a:rPr>
                        <m:t>𝑝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u-HU" dirty="0"/>
              </a:p>
              <a:p>
                <a:pPr lvl="0"/>
                <a:r>
                  <a:rPr lang="hu-HU" dirty="0" smtClean="0"/>
                  <a:t> Azaz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hu-HU" b="0" i="1" smtClean="0">
                              <a:latin typeface="Cambria Math"/>
                            </a:rPr>
                            <m:t>𝐴</m:t>
                          </m:r>
                        </m:e>
                      </m:ba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</m:den>
                      </m:f>
                      <m:r>
                        <a:rPr lang="hu-HU" i="1">
                          <a:latin typeface="Cambria Math"/>
                        </a:rPr>
                        <m:t>=</m:t>
                      </m:r>
                      <m:bar>
                        <m:barPr>
                          <m:pos m:val="top"/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hu-HU" b="0" i="1" smtClean="0">
                              <a:latin typeface="Cambria Math"/>
                            </a:rPr>
                            <m:t>𝐴</m:t>
                          </m:r>
                        </m:e>
                      </m:ba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u-HU" dirty="0"/>
              </a:p>
              <a:p>
                <a:pPr lvl="0"/>
                <a:endParaRPr lang="hu-HU" dirty="0" smtClean="0"/>
              </a:p>
              <a:p>
                <a:pPr lvl="0"/>
                <a:r>
                  <a:rPr lang="hu-HU" dirty="0" smtClean="0"/>
                  <a:t>Mivel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bar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bar>
                      <m:barPr>
                        <m:pos m:val="top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bar>
                  </m:oMath>
                </a14:m>
                <a:r>
                  <a:rPr lang="hu-HU" dirty="0" smtClean="0"/>
                  <a:t>,</a:t>
                </a:r>
                <a:r>
                  <a:rPr lang="en-US" dirty="0" smtClean="0"/>
                  <a:t> </a:t>
                </a:r>
                <a:r>
                  <a:rPr lang="hu-HU" dirty="0" smtClean="0"/>
                  <a:t>és </a:t>
                </a:r>
                <a:r>
                  <a:rPr lang="en-US" dirty="0" smtClean="0">
                    <a:sym typeface="Symbol"/>
                  </a:rPr>
                  <a:t></a:t>
                </a:r>
                <a:r>
                  <a:rPr lang="en-US" baseline="30000" dirty="0"/>
                  <a:t>2</a:t>
                </a:r>
                <a:r>
                  <a:rPr lang="en-US" i="1" dirty="0"/>
                  <a:t>Y/</a:t>
                </a:r>
                <a:r>
                  <a:rPr lang="en-US" dirty="0">
                    <a:sym typeface="Symbol"/>
                  </a:rPr>
                  <a:t></a:t>
                </a:r>
                <a:r>
                  <a:rPr lang="en-US" i="1" dirty="0" smtClean="0"/>
                  <a:t>L</a:t>
                </a:r>
                <a:r>
                  <a:rPr lang="en-US" i="1" baseline="30000" dirty="0" smtClean="0"/>
                  <a:t>2</a:t>
                </a:r>
                <a:r>
                  <a:rPr lang="en-US" dirty="0" smtClean="0"/>
                  <a:t>&lt;0</a:t>
                </a:r>
                <a:r>
                  <a:rPr lang="en-US" dirty="0"/>
                  <a:t>, </a:t>
                </a:r>
                <a:r>
                  <a:rPr lang="hu-HU" dirty="0" smtClean="0"/>
                  <a:t>ez azt jelenti, hogy:</a:t>
                </a:r>
              </a:p>
              <a:p>
                <a:pPr lvl="0"/>
                <a:endParaRPr lang="hu-HU" dirty="0" smtClean="0"/>
              </a:p>
              <a:p>
                <a:pPr lv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sub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hu-HU" b="0" i="1" smtClean="0">
                          <a:latin typeface="Cambria Math"/>
                        </a:rPr>
                        <m:t>&lt;</m:t>
                      </m:r>
                      <m:sSubSup>
                        <m:sSub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sub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hu-HU" dirty="0" smtClean="0"/>
              </a:p>
              <a:p>
                <a:pPr lvl="0"/>
                <a:endParaRPr lang="hu-HU" dirty="0" smtClean="0"/>
              </a:p>
              <a:p>
                <a:pPr lvl="0"/>
                <a:r>
                  <a:rPr lang="hu-HU" dirty="0" smtClean="0"/>
                  <a:t>Azaz a termelékenyebb cég több munkást alkalmaz. </a:t>
                </a:r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blipFill rotWithShape="0">
                <a:blip r:embed="rId2"/>
                <a:stretch>
                  <a:fillRect l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05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tudástranszfer modellezése</a:t>
            </a:r>
            <a:r>
              <a:rPr lang="en-US" dirty="0"/>
              <a:t/>
            </a:r>
            <a:br>
              <a:rPr lang="en-US" dirty="0"/>
            </a:br>
            <a:r>
              <a:rPr lang="hu-HU" dirty="0" smtClean="0"/>
              <a:t> 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/>
            <p:txBody>
              <a:bodyPr/>
              <a:lstStyle/>
              <a:p>
                <a:pPr lvl="0"/>
                <a:r>
                  <a:rPr lang="hu-HU" b="1" dirty="0" smtClean="0"/>
                  <a:t>2. A tudástranszfer: 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hu-HU" b="0" i="1" smtClean="0">
                              <a:latin typeface="Cambria Math"/>
                            </a:rPr>
                            <m:t>,</m:t>
                          </m:r>
                          <m:r>
                            <a:rPr lang="hu-HU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hu-HU" b="0" i="1" smtClean="0">
                          <a:latin typeface="Cambria Math"/>
                        </a:rPr>
                        <m:t>=</m:t>
                      </m:r>
                      <m:r>
                        <a:rPr lang="hu-HU" b="0" i="1" smtClean="0">
                          <a:latin typeface="Cambria Math"/>
                        </a:rPr>
                        <m:t>𝑓</m:t>
                      </m:r>
                      <m:r>
                        <a:rPr lang="hu-HU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𝑖𝑗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  <m:r>
                        <a:rPr lang="hu-HU" i="1">
                          <a:latin typeface="Cambria Math"/>
                          <a:ea typeface="Cambria Math"/>
                        </a:rPr>
                        <m:t>,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𝑗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r>
                        <a:rPr lang="hu-HU" i="1">
                          <a:latin typeface="Cambria Math"/>
                          <a:ea typeface="Cambria Math"/>
                        </a:rPr>
                        <m:t>,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r>
                        <a:rPr lang="hu-HU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hu-HU" dirty="0"/>
              </a:p>
              <a:p>
                <a:pPr lvl="0"/>
                <a:r>
                  <a:rPr lang="hu-HU" dirty="0" smtClean="0"/>
                  <a:t> </a:t>
                </a:r>
                <a:endParaRPr lang="hu-HU" dirty="0"/>
              </a:p>
              <a:p>
                <a:pPr lvl="0"/>
                <a:r>
                  <a:rPr lang="hu-HU" dirty="0" smtClean="0"/>
                  <a:t>Ahol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hu-HU" i="1">
                            <a:latin typeface="Cambria Math"/>
                          </a:rPr>
                          <m:t>𝑖𝑗</m:t>
                        </m:r>
                        <m:r>
                          <a:rPr lang="hu-HU" i="1">
                            <a:latin typeface="Cambria Math"/>
                          </a:rPr>
                          <m:t>,</m:t>
                        </m:r>
                        <m:r>
                          <a:rPr lang="hu-HU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hu-HU" dirty="0" smtClean="0"/>
                  <a:t> az </a:t>
                </a:r>
                <a:r>
                  <a:rPr lang="hu-HU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i.</a:t>
                </a:r>
                <a:r>
                  <a:rPr lang="hu-HU" dirty="0" smtClean="0"/>
                  <a:t> cégtől a </a:t>
                </a:r>
                <a:r>
                  <a:rPr lang="hu-HU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j.</a:t>
                </a:r>
                <a:r>
                  <a:rPr lang="hu-HU" dirty="0" smtClean="0"/>
                  <a:t> céghez érkező munkavállalók mennyisége a </a:t>
                </a:r>
                <a:r>
                  <a:rPr lang="hu-HU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 </a:t>
                </a:r>
                <a:r>
                  <a:rPr lang="hu-HU" dirty="0" smtClean="0"/>
                  <a:t>időpontban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Például: </a:t>
                </a:r>
                <a:endParaRPr lang="hu-HU" dirty="0"/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𝑖</m:t>
                          </m:r>
                          <m:r>
                            <a:rPr lang="hu-HU" i="1">
                              <a:latin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hu-HU" i="1">
                          <a:latin typeface="Cambria Math"/>
                        </a:rPr>
                        <m:t>=</m:t>
                      </m:r>
                      <m:r>
                        <a:rPr lang="hu-HU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𝑖𝑗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𝑗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  <m:r>
                        <a:rPr lang="hu-HU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𝑖</m:t>
                          </m:r>
                          <m:r>
                            <a:rPr lang="hu-HU" i="1">
                              <a:latin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</a:rPr>
                            <m:t>𝑡</m:t>
                          </m:r>
                          <m:r>
                            <a:rPr lang="hu-HU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hu-HU" b="0" i="1" smtClean="0">
                          <a:latin typeface="Cambria Math"/>
                        </a:rPr>
                        <m:t>+</m:t>
                      </m:r>
                      <m:r>
                        <a:rPr lang="hu-HU" i="1">
                          <a:latin typeface="Cambria Math"/>
                        </a:rPr>
                        <m:t>𝑎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</a:rPr>
                            <m:t>𝑖𝑗</m:t>
                          </m:r>
                          <m:r>
                            <a:rPr lang="hu-HU" i="1">
                              <a:latin typeface="Cambria Math"/>
                            </a:rPr>
                            <m:t>,</m:t>
                          </m:r>
                          <m:r>
                            <a:rPr lang="hu-HU" i="1">
                              <a:latin typeface="Cambria Math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hu-HU" i="1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hu-HU" dirty="0" smtClean="0"/>
              </a:p>
              <a:p>
                <a:pPr lvl="0"/>
                <a:endParaRPr lang="hu-HU" dirty="0" smtClean="0"/>
              </a:p>
              <a:p>
                <a:pPr lvl="0"/>
                <a:r>
                  <a:rPr lang="hu-HU" dirty="0" smtClean="0"/>
                  <a:t>ahol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/>
                      </a:rPr>
                      <m:t>𝑎</m:t>
                    </m:r>
                    <m:r>
                      <a:rPr lang="hu-HU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hu-HU" dirty="0" smtClean="0"/>
                  <a:t> ha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hu-HU" b="0" i="1" smtClean="0">
                            <a:latin typeface="Cambria Math"/>
                          </a:rPr>
                          <m:t>𝑗</m:t>
                        </m:r>
                        <m:r>
                          <a:rPr lang="hu-HU" i="1">
                            <a:latin typeface="Cambria Math"/>
                          </a:rPr>
                          <m:t>,</m:t>
                        </m:r>
                        <m:r>
                          <a:rPr lang="hu-HU" i="1">
                            <a:latin typeface="Cambria Math"/>
                          </a:rPr>
                          <m:t>𝑡</m:t>
                        </m:r>
                        <m:r>
                          <a:rPr lang="hu-HU" i="1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hu-HU" b="0" i="1" smtClean="0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hu-HU" i="1">
                            <a:latin typeface="Cambria Math"/>
                          </a:rPr>
                          <m:t>𝑖</m:t>
                        </m:r>
                        <m:r>
                          <a:rPr lang="hu-HU" i="1">
                            <a:latin typeface="Cambria Math"/>
                          </a:rPr>
                          <m:t>,</m:t>
                        </m:r>
                        <m:r>
                          <a:rPr lang="hu-HU" i="1">
                            <a:latin typeface="Cambria Math"/>
                          </a:rPr>
                          <m:t>𝑡</m:t>
                        </m:r>
                        <m:r>
                          <a:rPr lang="hu-HU" i="1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hu-HU" dirty="0" smtClean="0"/>
                  <a:t>,</a:t>
                </a:r>
                <a:r>
                  <a:rPr lang="hu-HU" dirty="0"/>
                  <a:t>egyébként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/>
                      </a:rPr>
                      <m:t> </m:t>
                    </m:r>
                    <m:r>
                      <a:rPr lang="hu-HU" i="1">
                        <a:latin typeface="Cambria Math"/>
                      </a:rPr>
                      <m:t>𝑎</m:t>
                    </m:r>
                    <m:r>
                      <a:rPr lang="hu-HU" b="0" i="1" smtClean="0">
                        <a:latin typeface="Cambria Math"/>
                      </a:rPr>
                      <m:t>=</m:t>
                    </m:r>
                    <m:r>
                      <a:rPr lang="hu-HU" i="1">
                        <a:latin typeface="Cambria Math"/>
                      </a:rPr>
                      <m:t>0</m:t>
                    </m:r>
                  </m:oMath>
                </a14:m>
                <a:endParaRPr lang="hu-HU" dirty="0" smtClean="0"/>
              </a:p>
              <a:p>
                <a:pPr lvl="0"/>
                <a:endParaRPr lang="hu-HU" dirty="0" smtClean="0"/>
              </a:p>
              <a:p>
                <a:pPr lvl="0"/>
                <a:r>
                  <a:rPr lang="hu-HU" dirty="0" smtClean="0"/>
                  <a:t>További feltétel: nincs különbség a humán tőkében, egyedül a vállalati tapasztalat</a:t>
                </a:r>
              </a:p>
              <a:p>
                <a:pPr lvl="0"/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blipFill rotWithShape="1">
                <a:blip r:embed="rId2"/>
                <a:stretch>
                  <a:fillRect l="-3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43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tudástranszfer modellezése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/>
            <p:txBody>
              <a:bodyPr/>
              <a:lstStyle/>
              <a:p>
                <a:r>
                  <a:rPr lang="hu-HU" dirty="0" smtClean="0"/>
                  <a:t>Az alacsony termelékenységű (i) vállalat határtermék-bevétele a magas termelékenységűtől átáramló munkaerő függvényében:</a:t>
                </a:r>
              </a:p>
              <a:p>
                <a:endParaRPr lang="hu-HU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𝑖𝑗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b="0" i="1" smtClean="0">
                          <a:latin typeface="Cambria Math"/>
                          <a:ea typeface="Cambria Math"/>
                        </a:rPr>
                        <m:t>𝑝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ℓ</m:t>
                          </m:r>
                        </m:sub>
                      </m:sSub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hu-HU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hu-HU" b="0" i="1" smtClean="0">
                          <a:latin typeface="Cambria Math"/>
                          <a:ea typeface="Cambria Math"/>
                        </a:rPr>
                        <m:t>𝑝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𝑖𝑗</m:t>
                              </m:r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𝑗</m:t>
                              </m:r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hu-HU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hu-HU" dirty="0" smtClean="0"/>
              </a:p>
              <a:p>
                <a:endParaRPr lang="hu-HU" dirty="0" smtClean="0"/>
              </a:p>
              <a:p>
                <a:r>
                  <a:rPr lang="hu-HU" dirty="0" smtClean="0"/>
                  <a:t>Az első tag azt mutatja, hogy mennyit többletbevételt hozna az újonnan felvett munkás, ha nem változna az A termelékenységi paraméter. A második pedig azt mutatja, hogy a beáramló munkaerő által hordozott tudástranszfer mennyi többletbevétel okoz. Ennek oka, hogy az új dolgozó minden további dolgozó termelékenységét megváltoztatja az A paraméteren keresztül. 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Ennek következtében az alacsony termelékenységű vállalatnak érdemes átcsábítania munkásokat, és ezt meg is teheti, mert második tagnak megfelelően a beáramló munkás a többiek termelékenységét is növeli, így ennyivel többet tud neki fizetni, mint előző munkahelyén kapott. </a:t>
                </a:r>
                <a:endParaRPr lang="hu-HU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blipFill rotWithShape="1">
                <a:blip r:embed="rId2"/>
                <a:stretch>
                  <a:fillRect l="-370" r="-74" b="-51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artalom helye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57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tudástranszfer modellezése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 helye 2"/>
              <p:cNvSpPr>
                <a:spLocks noGrp="1"/>
              </p:cNvSpPr>
              <p:nvPr>
                <p:ph type="body" sz="half" idx="10"/>
              </p:nvPr>
            </p:nvSpPr>
            <p:spPr/>
            <p:txBody>
              <a:bodyPr/>
              <a:lstStyle/>
              <a:p>
                <a:r>
                  <a:rPr lang="hu-HU" dirty="0" smtClean="0"/>
                  <a:t>Akkor alakul ki egyensúly (szűnik meg a munkaerőáramlás), ha a dolgozók határtermék-bevétele egyenlő lesz minden vállalatnál</a:t>
                </a:r>
              </a:p>
              <a:p>
                <a:pPr marL="285750" indent="-285750">
                  <a:buFont typeface="Arial" panose="020B0604020202020204" pitchFamily="34" charset="0"/>
                  <a:buChar char="‒"/>
                </a:pPr>
                <a:r>
                  <a:rPr lang="hu-HU" dirty="0" smtClean="0"/>
                  <a:t>a magas termelékenységű cégnél maradók, </a:t>
                </a:r>
              </a:p>
              <a:p>
                <a:pPr marL="285750" indent="-285750">
                  <a:buFont typeface="Arial" panose="020B0604020202020204" pitchFamily="34" charset="0"/>
                  <a:buChar char="‒"/>
                </a:pPr>
                <a:r>
                  <a:rPr lang="hu-HU" dirty="0" smtClean="0"/>
                  <a:t>az átmenők, </a:t>
                </a:r>
              </a:p>
              <a:p>
                <a:pPr marL="285750" indent="-285750">
                  <a:buFont typeface="Arial" panose="020B0604020202020204" pitchFamily="34" charset="0"/>
                  <a:buChar char="‒"/>
                </a:pPr>
                <a:r>
                  <a:rPr lang="hu-HU" dirty="0" smtClean="0"/>
                  <a:t>és a végig az alacsony termelékenységűnél dolgozók esetében, azaz  </a:t>
                </a:r>
                <a:endParaRPr lang="hu-HU" dirty="0"/>
              </a:p>
              <a:p>
                <a:endParaRPr lang="hu-HU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ℓ</m:t>
                          </m:r>
                        </m:sub>
                      </m:sSub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d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h</m:t>
                          </m:r>
                        </m:sub>
                      </m:sSub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h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ℓ</m:t>
                          </m:r>
                        </m:sub>
                      </m:sSub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d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  <m:d>
                            <m:d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  <a:ea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𝑖𝑗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/>
                        </a:rPr>
                        <m:t>𝐹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𝐿</m:t>
                          </m:r>
                        </m:e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sub>
                      </m:sSub>
                      <m:r>
                        <a:rPr lang="hu-HU" b="0" i="1" smtClean="0">
                          <a:latin typeface="Cambria Math" panose="02040503050406030204" pitchFamily="18" charset="0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hu-HU" dirty="0"/>
              </a:p>
              <a:p>
                <a:endParaRPr lang="hu-HU" dirty="0"/>
              </a:p>
              <a:p>
                <a:r>
                  <a:rPr lang="hu-HU" dirty="0" smtClean="0"/>
                  <a:t>Ez csak akkor lehet, ha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hu-HU" i="1">
                                  <a:latin typeface="Cambria Math"/>
                                  <a:ea typeface="Cambria Math"/>
                                </a:rPr>
                                <m:t>ℓ</m:t>
                              </m:r>
                            </m:sub>
                          </m:sSub>
                          <m:d>
                            <m:d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/>
                                      <a:ea typeface="Cambria Math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hu-HU" i="1">
                              <a:latin typeface="Cambria Math"/>
                              <a:ea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hu-HU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𝑖𝑗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Ami pedig akkor igaz, ha a két vállalat termelékenysége már azonos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hu-HU" i="1">
                            <a:latin typeface="Cambria Math"/>
                            <a:ea typeface="Cambria Math"/>
                          </a:rPr>
                          <m:t>ℓ</m:t>
                        </m:r>
                      </m:sub>
                    </m:sSub>
                  </m:oMath>
                </a14:m>
                <a:r>
                  <a:rPr lang="hu-HU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hu-HU" dirty="0" smtClean="0"/>
                  <a:t>)</a:t>
                </a:r>
                <a:endParaRPr lang="hu-HU" dirty="0"/>
              </a:p>
            </p:txBody>
          </p:sp>
        </mc:Choice>
        <mc:Fallback xmlns="">
          <p:sp>
            <p:nvSpPr>
              <p:cNvPr id="3" name="Szöveg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0"/>
              </p:nvPr>
            </p:nvSpPr>
            <p:spPr>
              <a:blipFill rotWithShape="1">
                <a:blip r:embed="rId2"/>
                <a:stretch>
                  <a:fillRect l="-3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695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rtk-sablon-kti-1">
  <a:themeElements>
    <a:clrScheme name="KRTK színpaletta">
      <a:dk1>
        <a:sysClr val="windowText" lastClr="000000"/>
      </a:dk1>
      <a:lt1>
        <a:sysClr val="window" lastClr="FFFFFF"/>
      </a:lt1>
      <a:dk2>
        <a:srgbClr val="687C8A"/>
      </a:dk2>
      <a:lt2>
        <a:srgbClr val="FFFFFF"/>
      </a:lt2>
      <a:accent1>
        <a:srgbClr val="004268"/>
      </a:accent1>
      <a:accent2>
        <a:srgbClr val="00639C"/>
      </a:accent2>
      <a:accent3>
        <a:srgbClr val="002236"/>
      </a:accent3>
      <a:accent4>
        <a:srgbClr val="EAA913"/>
      </a:accent4>
      <a:accent5>
        <a:srgbClr val="FFB914"/>
      </a:accent5>
      <a:accent6>
        <a:srgbClr val="B8850F"/>
      </a:accent6>
      <a:hlink>
        <a:srgbClr val="0000FF"/>
      </a:hlink>
      <a:folHlink>
        <a:srgbClr val="0063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krtk-sablon-kti-1</Template>
  <TotalTime>3738</TotalTime>
  <Words>622</Words>
  <Application>Microsoft Office PowerPoint</Application>
  <PresentationFormat>Diavetítés a képernyőre (4:3 oldalarány)</PresentationFormat>
  <Paragraphs>136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Symbol</vt:lpstr>
      <vt:lpstr>krtk-sablon-kti-1</vt:lpstr>
      <vt:lpstr>A munkaerőáramlás hatása az iparágakon belüli termelékenységkülönbságekre</vt:lpstr>
      <vt:lpstr>A kutatás céljai</vt:lpstr>
      <vt:lpstr>Korábbi eredmények</vt:lpstr>
      <vt:lpstr>Témaötlet, Motiváció</vt:lpstr>
      <vt:lpstr>A tudástranszfer modellezése  </vt:lpstr>
      <vt:lpstr>A tudástranszfer modellezése  </vt:lpstr>
      <vt:lpstr>A tudástranszfer modellezése  </vt:lpstr>
      <vt:lpstr>A tudástranszfer modellezése</vt:lpstr>
      <vt:lpstr>A tudástranszfer modellezése</vt:lpstr>
      <vt:lpstr>A tudástranszfer modellezése</vt:lpstr>
      <vt:lpstr>A hálózat jellemzői</vt:lpstr>
      <vt:lpstr>A termelékenység mérése (TFP)</vt:lpstr>
      <vt:lpstr>Empirikus stratégia</vt:lpstr>
      <vt:lpstr>Leíró statisztikák</vt:lpstr>
      <vt:lpstr>Eredmények</vt:lpstr>
      <vt:lpstr>Eredmények (alternatív specifikációk)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MTA-Corsair1</dc:creator>
  <cp:lastModifiedBy>Lőrincz</cp:lastModifiedBy>
  <cp:revision>199</cp:revision>
  <dcterms:created xsi:type="dcterms:W3CDTF">2015-06-18T12:00:45Z</dcterms:created>
  <dcterms:modified xsi:type="dcterms:W3CDTF">2016-11-10T22:28:05Z</dcterms:modified>
</cp:coreProperties>
</file>