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725" r:id="rId1"/>
  </p:sldMasterIdLst>
  <p:notesMasterIdLst>
    <p:notesMasterId r:id="rId37"/>
  </p:notesMasterIdLst>
  <p:handoutMasterIdLst>
    <p:handoutMasterId r:id="rId38"/>
  </p:handoutMasterIdLst>
  <p:sldIdLst>
    <p:sldId id="261" r:id="rId2"/>
    <p:sldId id="298" r:id="rId3"/>
    <p:sldId id="299" r:id="rId4"/>
    <p:sldId id="300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301" r:id="rId13"/>
    <p:sldId id="30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66"/>
    <a:srgbClr val="C6C111"/>
    <a:srgbClr val="043053"/>
    <a:srgbClr val="002B43"/>
    <a:srgbClr val="00C566"/>
    <a:srgbClr val="75848F"/>
    <a:srgbClr val="EBAC00"/>
    <a:srgbClr val="687D8A"/>
    <a:srgbClr val="004268"/>
    <a:srgbClr val="687C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51" autoAdjust="0"/>
    <p:restoredTop sz="94660"/>
  </p:normalViewPr>
  <p:slideViewPr>
    <p:cSldViewPr snapToGrid="0" snapToObjects="1">
      <p:cViewPr>
        <p:scale>
          <a:sx n="87" d="100"/>
          <a:sy n="87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526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4CBED-7F65-5847-B993-CD683FD2CF70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D4C21-C95C-0C44-99C5-A4E1E8690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901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C28B2-73F9-E747-B05A-58C81F78407E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5C669-6FDA-B143-B5BA-34AA84BEAC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979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671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2307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9696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167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12041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2834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42017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46097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53491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17132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489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7458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2916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128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5424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7412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725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2E42D-AD0E-4945-A84A-18060B65D0ED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10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6367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618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3365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685800" y="1134333"/>
            <a:ext cx="7764585" cy="1923437"/>
          </a:xfrm>
          <a:prstGeom prst="roundRect">
            <a:avLst>
              <a:gd name="adj" fmla="val 13525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rial"/>
              <a:cs typeface="Arial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1" y="5392614"/>
            <a:ext cx="869937" cy="740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885093" y="1246207"/>
            <a:ext cx="7373816" cy="978758"/>
          </a:xfrm>
          <a:prstGeom prst="rect">
            <a:avLst/>
          </a:prstGeom>
        </p:spPr>
        <p:txBody>
          <a:bodyPr vert="horz"/>
          <a:lstStyle>
            <a:lvl1pPr algn="ctr">
              <a:defRPr sz="3200" baseline="0">
                <a:ln>
                  <a:noFill/>
                </a:ln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Ide jöhet akár egy kétsoros cím is!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5091" y="2232780"/>
            <a:ext cx="7373814" cy="6882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Ide jöhet az alcím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5091" y="3289401"/>
            <a:ext cx="7373818" cy="5177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</a:t>
            </a:r>
            <a:r>
              <a:rPr lang="hu-HU" dirty="0" smtClean="0"/>
              <a:t>lőadó neve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885093" y="3807170"/>
            <a:ext cx="7373818" cy="34475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</a:t>
            </a:r>
            <a:r>
              <a:rPr lang="hu-HU" dirty="0" smtClean="0"/>
              <a:t>lőadó titulus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885093" y="4604339"/>
            <a:ext cx="7373818" cy="34475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Cím, dátum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1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457200" y="1436076"/>
            <a:ext cx="3806757" cy="4653623"/>
          </a:xfrm>
          <a:prstGeom prst="rect">
            <a:avLst/>
          </a:prstGeom>
        </p:spPr>
        <p:txBody>
          <a:bodyPr/>
          <a:lstStyle>
            <a:lvl1pPr marL="285750" marR="0" indent="-2857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68A3"/>
              </a:buClr>
              <a:buSzPct val="120000"/>
              <a:buFont typeface="Arial"/>
              <a:buNone/>
              <a:tabLst/>
              <a:defRPr/>
            </a:pPr>
            <a:r>
              <a:rPr lang="en-US" dirty="0" err="1" smtClean="0"/>
              <a:t>Szöveg</a:t>
            </a:r>
            <a:endParaRPr lang="en-US" dirty="0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4880043" y="1436076"/>
            <a:ext cx="3806757" cy="465362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Szöveg</a:t>
            </a:r>
            <a:endParaRPr lang="en-US" dirty="0" smtClean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2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</p:spTree>
    <p:extLst>
      <p:ext uri="{BB962C8B-B14F-4D97-AF65-F5344CB8AC3E}">
        <p14:creationId xmlns:p14="http://schemas.microsoft.com/office/powerpoint/2010/main" val="12238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457200" y="1436077"/>
            <a:ext cx="8229600" cy="340619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Szöveg</a:t>
            </a:r>
            <a:endParaRPr lang="en-US" dirty="0" smtClean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2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457200" y="5058415"/>
            <a:ext cx="8229600" cy="1031284"/>
          </a:xfrm>
          <a:prstGeom prst="rect">
            <a:avLst/>
          </a:prstGeom>
        </p:spPr>
        <p:txBody>
          <a:bodyPr/>
          <a:lstStyle>
            <a:lvl1pPr marL="171450" marR="0" indent="-1714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600">
                <a:latin typeface="Arial"/>
                <a:cs typeface="Arial"/>
              </a:defRPr>
            </a:lvl1pPr>
            <a:lvl2pPr marL="628650" indent="-171450">
              <a:lnSpc>
                <a:spcPct val="120000"/>
              </a:lnSpc>
              <a:buClrTx/>
              <a:buSzPct val="100000"/>
              <a:buFont typeface="Arial"/>
              <a:buChar char="•"/>
              <a:defRPr sz="1400">
                <a:latin typeface="Arial"/>
                <a:cs typeface="Arial"/>
              </a:defRPr>
            </a:lvl2pPr>
            <a:lvl3pPr marL="1085850" indent="-171450">
              <a:lnSpc>
                <a:spcPct val="120000"/>
              </a:lnSpc>
              <a:buClrTx/>
              <a:buSzPct val="100000"/>
              <a:buFont typeface="Arial"/>
              <a:buChar char="•"/>
              <a:defRPr sz="1200">
                <a:latin typeface="Arial"/>
                <a:cs typeface="Arial"/>
              </a:defRPr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Felsorolás</a:t>
            </a:r>
            <a:r>
              <a:rPr lang="en-US" dirty="0" smtClean="0"/>
              <a:t> 1</a:t>
            </a:r>
          </a:p>
          <a:p>
            <a:pPr lvl="1"/>
            <a:r>
              <a:rPr lang="en-US" dirty="0" err="1" smtClean="0"/>
              <a:t>Felsorolás</a:t>
            </a:r>
            <a:r>
              <a:rPr lang="en-US" dirty="0" smtClean="0"/>
              <a:t> 2</a:t>
            </a:r>
          </a:p>
          <a:p>
            <a:pPr lvl="2"/>
            <a:r>
              <a:rPr lang="en-US" dirty="0" err="1" smtClean="0"/>
              <a:t>Felsorolás</a:t>
            </a:r>
            <a:r>
              <a:rPr lang="en-US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89090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2288" y="1436077"/>
            <a:ext cx="5486400" cy="3291498"/>
          </a:xfrm>
          <a:prstGeom prst="rect">
            <a:avLst/>
          </a:prstGeom>
        </p:spPr>
        <p:txBody>
          <a:bodyPr/>
          <a:lstStyle>
            <a:lvl1pPr marL="0" indent="0">
              <a:buClrTx/>
              <a:buFontTx/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</a:t>
            </a:r>
            <a:endParaRPr lang="en-US" dirty="0"/>
          </a:p>
        </p:txBody>
      </p:sp>
      <p:sp>
        <p:nvSpPr>
          <p:cNvPr id="31" name="Title 1"/>
          <p:cNvSpPr txBox="1">
            <a:spLocks/>
          </p:cNvSpPr>
          <p:nvPr userDrawn="1"/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hu-HU" sz="2000" dirty="0" smtClean="0">
                <a:solidFill>
                  <a:schemeClr val="tx1"/>
                </a:solidFill>
                <a:latin typeface="Arial"/>
                <a:cs typeface="Arial"/>
              </a:rPr>
              <a:t>Cím</a:t>
            </a:r>
            <a:endParaRPr lang="en-US"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2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FontTx/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Szöveg</a:t>
            </a:r>
          </a:p>
        </p:txBody>
      </p:sp>
      <p:pic>
        <p:nvPicPr>
          <p:cNvPr id="47" name="Picture 4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4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5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</p:spTree>
    <p:extLst>
      <p:ext uri="{BB962C8B-B14F-4D97-AF65-F5344CB8AC3E}">
        <p14:creationId xmlns:p14="http://schemas.microsoft.com/office/powerpoint/2010/main" val="151983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079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256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254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9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629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673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697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897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8CE29-EEB3-4E9B-AB9B-79F132A4D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80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692" r:id="rId13"/>
    <p:sldLayoutId id="2147483684" r:id="rId14"/>
    <p:sldLayoutId id="2147483693" r:id="rId15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Preferenciák és egyéni </a:t>
            </a:r>
            <a:r>
              <a:rPr lang="hu-HU" dirty="0"/>
              <a:t>teljesítmény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Egy </a:t>
            </a:r>
            <a:r>
              <a:rPr lang="hu-HU" dirty="0"/>
              <a:t>kísérlet első eredményei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associate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performance? </a:t>
            </a:r>
            <a:endParaRPr lang="hu-HU" dirty="0" smtClean="0"/>
          </a:p>
          <a:p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pilot </a:t>
            </a:r>
            <a:r>
              <a:rPr lang="hu-HU" dirty="0" err="1"/>
              <a:t>in</a:t>
            </a:r>
            <a:r>
              <a:rPr lang="hu-HU" dirty="0"/>
              <a:t> a </a:t>
            </a:r>
            <a:r>
              <a:rPr lang="hu-HU" dirty="0" err="1"/>
              <a:t>university</a:t>
            </a:r>
            <a:r>
              <a:rPr lang="hu-HU" dirty="0"/>
              <a:t> </a:t>
            </a:r>
            <a:r>
              <a:rPr lang="hu-HU" dirty="0" err="1"/>
              <a:t>class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Horn Dániel és Kiss Hubert János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hu-HU" dirty="0" smtClean="0"/>
              <a:t>MTA KRTK és </a:t>
            </a:r>
            <a:r>
              <a:rPr lang="hu-HU" dirty="0" err="1" smtClean="0"/>
              <a:t>ELTEcon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Szirák, </a:t>
            </a:r>
            <a:r>
              <a:rPr lang="hu-HU" dirty="0"/>
              <a:t>2016. November </a:t>
            </a:r>
            <a:r>
              <a:rPr lang="hu-HU" dirty="0" smtClean="0"/>
              <a:t>12.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Competitive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important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least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reasons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First</a:t>
            </a:r>
            <a:r>
              <a:rPr lang="hu-HU" dirty="0"/>
              <a:t>, </a:t>
            </a:r>
            <a:r>
              <a:rPr lang="hu-HU" dirty="0" err="1"/>
              <a:t>individuals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may</a:t>
            </a:r>
            <a:r>
              <a:rPr lang="hu-HU" dirty="0"/>
              <a:t> </a:t>
            </a:r>
            <a:r>
              <a:rPr lang="hu-HU" dirty="0" err="1"/>
              <a:t>want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excel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well</a:t>
            </a:r>
            <a:r>
              <a:rPr lang="hu-HU" dirty="0"/>
              <a:t>. </a:t>
            </a:r>
            <a:endParaRPr lang="hu-HU" dirty="0" smtClean="0"/>
          </a:p>
          <a:p>
            <a:pPr lvl="2"/>
            <a:r>
              <a:rPr lang="hu-HU" dirty="0" err="1" smtClean="0"/>
              <a:t>Azmat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Iriberri</a:t>
            </a:r>
            <a:r>
              <a:rPr lang="hu-HU" dirty="0"/>
              <a:t> (2010)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such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a </a:t>
            </a:r>
            <a:r>
              <a:rPr lang="hu-HU" dirty="0" err="1"/>
              <a:t>natural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</a:t>
            </a:r>
            <a:r>
              <a:rPr lang="hu-HU" dirty="0" err="1"/>
              <a:t>during</a:t>
            </a:r>
            <a:r>
              <a:rPr lang="hu-HU" dirty="0"/>
              <a:t> </a:t>
            </a:r>
            <a:r>
              <a:rPr lang="hu-HU" dirty="0" err="1"/>
              <a:t>which</a:t>
            </a:r>
            <a:r>
              <a:rPr lang="hu-HU" dirty="0"/>
              <a:t>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a </a:t>
            </a:r>
            <a:r>
              <a:rPr lang="hu-HU" dirty="0" err="1"/>
              <a:t>high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</a:t>
            </a:r>
            <a:r>
              <a:rPr lang="hu-HU" dirty="0" err="1"/>
              <a:t>received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a </a:t>
            </a:r>
            <a:r>
              <a:rPr lang="hu-HU" dirty="0" err="1"/>
              <a:t>year</a:t>
            </a:r>
            <a:r>
              <a:rPr lang="hu-HU" dirty="0"/>
              <a:t> </a:t>
            </a:r>
            <a:r>
              <a:rPr lang="hu-HU" dirty="0" err="1"/>
              <a:t>information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allowed</a:t>
            </a:r>
            <a:r>
              <a:rPr lang="hu-HU" dirty="0"/>
              <a:t> </a:t>
            </a:r>
            <a:r>
              <a:rPr lang="hu-HU" dirty="0" err="1"/>
              <a:t>them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know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peformed</a:t>
            </a:r>
            <a:r>
              <a:rPr lang="hu-HU" dirty="0"/>
              <a:t> </a:t>
            </a:r>
            <a:r>
              <a:rPr lang="hu-HU" dirty="0" err="1"/>
              <a:t>above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below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average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also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distance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average</a:t>
            </a:r>
            <a:r>
              <a:rPr lang="hu-HU" dirty="0"/>
              <a:t>. The </a:t>
            </a:r>
            <a:r>
              <a:rPr lang="hu-HU" dirty="0" err="1"/>
              <a:t>provision</a:t>
            </a:r>
            <a:r>
              <a:rPr lang="hu-HU" dirty="0"/>
              <a:t> of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information</a:t>
            </a:r>
            <a:r>
              <a:rPr lang="hu-HU" dirty="0"/>
              <a:t> </a:t>
            </a:r>
            <a:r>
              <a:rPr lang="hu-HU" dirty="0" err="1"/>
              <a:t>increased</a:t>
            </a:r>
            <a:r>
              <a:rPr lang="hu-HU" dirty="0"/>
              <a:t> </a:t>
            </a:r>
            <a:r>
              <a:rPr lang="hu-HU" dirty="0" err="1"/>
              <a:t>students</a:t>
            </a:r>
            <a:r>
              <a:rPr lang="hu-HU" dirty="0"/>
              <a:t>’ </a:t>
            </a:r>
            <a:r>
              <a:rPr lang="hu-HU" dirty="0" err="1"/>
              <a:t>grades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5%. </a:t>
            </a:r>
            <a:endParaRPr lang="hu-HU" dirty="0" smtClean="0"/>
          </a:p>
          <a:p>
            <a:pPr lvl="1"/>
            <a:r>
              <a:rPr lang="hu-HU" dirty="0" err="1" smtClean="0"/>
              <a:t>Second</a:t>
            </a:r>
            <a:r>
              <a:rPr lang="hu-HU" dirty="0"/>
              <a:t>, </a:t>
            </a:r>
            <a:r>
              <a:rPr lang="hu-HU" dirty="0" err="1"/>
              <a:t>difference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represents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clearest</a:t>
            </a:r>
            <a:r>
              <a:rPr lang="hu-HU" dirty="0"/>
              <a:t> </a:t>
            </a:r>
            <a:r>
              <a:rPr lang="hu-HU" dirty="0" err="1"/>
              <a:t>gender</a:t>
            </a:r>
            <a:r>
              <a:rPr lang="hu-HU" dirty="0"/>
              <a:t> </a:t>
            </a:r>
            <a:r>
              <a:rPr lang="hu-HU" dirty="0" err="1"/>
              <a:t>differences</a:t>
            </a:r>
            <a:r>
              <a:rPr lang="hu-HU" dirty="0"/>
              <a:t> (</a:t>
            </a:r>
            <a:r>
              <a:rPr lang="hu-HU" dirty="0" err="1"/>
              <a:t>see</a:t>
            </a:r>
            <a:r>
              <a:rPr lang="hu-HU" dirty="0"/>
              <a:t> </a:t>
            </a:r>
            <a:r>
              <a:rPr lang="hu-HU" dirty="0" err="1"/>
              <a:t>Croson</a:t>
            </a:r>
            <a:r>
              <a:rPr lang="hu-HU" dirty="0"/>
              <a:t> and </a:t>
            </a:r>
            <a:r>
              <a:rPr lang="hu-HU" dirty="0" err="1"/>
              <a:t>Gneezy</a:t>
            </a:r>
            <a:r>
              <a:rPr lang="hu-HU" dirty="0"/>
              <a:t> 2009 and </a:t>
            </a:r>
            <a:r>
              <a:rPr lang="hu-HU" dirty="0" err="1"/>
              <a:t>Niederle</a:t>
            </a:r>
            <a:r>
              <a:rPr lang="hu-HU" dirty="0"/>
              <a:t> </a:t>
            </a:r>
            <a:r>
              <a:rPr lang="hu-HU" dirty="0" err="1"/>
              <a:t>forthcoming</a:t>
            </a:r>
            <a:r>
              <a:rPr lang="hu-HU" dirty="0"/>
              <a:t>). </a:t>
            </a:r>
            <a:r>
              <a:rPr lang="hu-HU" dirty="0" err="1"/>
              <a:t>Women</a:t>
            </a:r>
            <a:r>
              <a:rPr lang="hu-HU" dirty="0"/>
              <a:t> </a:t>
            </a:r>
            <a:r>
              <a:rPr lang="hu-HU" dirty="0" err="1"/>
              <a:t>shy</a:t>
            </a:r>
            <a:r>
              <a:rPr lang="hu-HU" dirty="0"/>
              <a:t> </a:t>
            </a:r>
            <a:r>
              <a:rPr lang="hu-HU" dirty="0" err="1"/>
              <a:t>away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competition</a:t>
            </a:r>
            <a:r>
              <a:rPr lang="hu-HU" dirty="0"/>
              <a:t> </a:t>
            </a:r>
            <a:r>
              <a:rPr lang="hu-HU" dirty="0" err="1"/>
              <a:t>even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performance is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good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of </a:t>
            </a:r>
            <a:r>
              <a:rPr lang="hu-HU" dirty="0" err="1"/>
              <a:t>men</a:t>
            </a:r>
            <a:r>
              <a:rPr lang="hu-HU" dirty="0"/>
              <a:t>. </a:t>
            </a:r>
            <a:r>
              <a:rPr lang="hu-HU" dirty="0" smtClean="0"/>
              <a:t> </a:t>
            </a:r>
            <a:r>
              <a:rPr lang="hu-HU" dirty="0" err="1" smtClean="0"/>
              <a:t>How</a:t>
            </a:r>
            <a:r>
              <a:rPr lang="hu-HU" dirty="0" smtClean="0"/>
              <a:t> </a:t>
            </a:r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affect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performance?</a:t>
            </a:r>
            <a:endParaRPr lang="hu-HU" dirty="0"/>
          </a:p>
          <a:p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/>
              <a:t>on </a:t>
            </a:r>
            <a:r>
              <a:rPr lang="hu-HU" dirty="0" err="1"/>
              <a:t>Azmat</a:t>
            </a:r>
            <a:r>
              <a:rPr lang="hu-HU" dirty="0"/>
              <a:t> and </a:t>
            </a:r>
            <a:r>
              <a:rPr lang="hu-HU" dirty="0" err="1"/>
              <a:t>Iriberri</a:t>
            </a:r>
            <a:r>
              <a:rPr lang="hu-HU" dirty="0"/>
              <a:t> (2010)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expect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more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particpants</a:t>
            </a:r>
            <a:r>
              <a:rPr lang="hu-HU" dirty="0"/>
              <a:t> </a:t>
            </a:r>
            <a:r>
              <a:rPr lang="hu-HU" dirty="0" err="1"/>
              <a:t>may</a:t>
            </a:r>
            <a:r>
              <a:rPr lang="hu-HU" dirty="0"/>
              <a:t> </a:t>
            </a:r>
            <a:r>
              <a:rPr lang="hu-HU" dirty="0" err="1"/>
              <a:t>have</a:t>
            </a:r>
            <a:r>
              <a:rPr lang="hu-HU" dirty="0"/>
              <a:t> </a:t>
            </a:r>
            <a:r>
              <a:rPr lang="hu-HU" dirty="0" err="1"/>
              <a:t>better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exam</a:t>
            </a:r>
            <a:r>
              <a:rPr lang="hu-HU" dirty="0"/>
              <a:t>, </a:t>
            </a:r>
            <a:r>
              <a:rPr lang="hu-HU" i="1" dirty="0" err="1"/>
              <a:t>ceteris</a:t>
            </a:r>
            <a:r>
              <a:rPr lang="hu-HU" i="1" dirty="0"/>
              <a:t> </a:t>
            </a:r>
            <a:r>
              <a:rPr lang="hu-HU" i="1" dirty="0" err="1"/>
              <a:t>paribus</a:t>
            </a:r>
            <a:r>
              <a:rPr lang="hu-HU" dirty="0"/>
              <a:t>.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78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experiment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3 </a:t>
            </a:r>
            <a:r>
              <a:rPr lang="hu-HU" dirty="0" err="1"/>
              <a:t>sessions</a:t>
            </a:r>
            <a:r>
              <a:rPr lang="hu-HU" dirty="0"/>
              <a:t>, </a:t>
            </a:r>
            <a:r>
              <a:rPr lang="hu-HU" dirty="0" err="1"/>
              <a:t>all</a:t>
            </a:r>
            <a:r>
              <a:rPr lang="hu-HU" dirty="0"/>
              <a:t> of </a:t>
            </a:r>
            <a:r>
              <a:rPr lang="hu-HU" dirty="0" err="1"/>
              <a:t>them</a:t>
            </a:r>
            <a:r>
              <a:rPr lang="hu-HU" dirty="0"/>
              <a:t> </a:t>
            </a:r>
            <a:r>
              <a:rPr lang="hu-HU" dirty="0" err="1"/>
              <a:t>carried</a:t>
            </a:r>
            <a:r>
              <a:rPr lang="hu-HU" dirty="0"/>
              <a:t> out </a:t>
            </a:r>
            <a:r>
              <a:rPr lang="hu-HU" dirty="0" err="1"/>
              <a:t>during</a:t>
            </a:r>
            <a:r>
              <a:rPr lang="hu-HU" dirty="0"/>
              <a:t> </a:t>
            </a:r>
            <a:r>
              <a:rPr lang="hu-HU" dirty="0" err="1"/>
              <a:t>university</a:t>
            </a:r>
            <a:r>
              <a:rPr lang="hu-HU" dirty="0"/>
              <a:t> </a:t>
            </a:r>
            <a:r>
              <a:rPr lang="hu-HU" dirty="0" err="1"/>
              <a:t>lectures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/>
              <a:t>total</a:t>
            </a:r>
            <a:r>
              <a:rPr lang="hu-HU" dirty="0"/>
              <a:t> </a:t>
            </a:r>
            <a:r>
              <a:rPr lang="hu-HU" dirty="0" smtClean="0"/>
              <a:t>230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smtClean="0"/>
              <a:t>(147 </a:t>
            </a:r>
            <a:r>
              <a:rPr lang="hu-HU" dirty="0" err="1"/>
              <a:t>women</a:t>
            </a:r>
            <a:r>
              <a:rPr lang="hu-HU" dirty="0"/>
              <a:t>) </a:t>
            </a:r>
            <a:r>
              <a:rPr lang="hu-HU" dirty="0" err="1"/>
              <a:t>participated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 smtClean="0"/>
              <a:t>experiment</a:t>
            </a:r>
            <a:r>
              <a:rPr lang="hu-HU" dirty="0" smtClean="0"/>
              <a:t> – and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performance </a:t>
            </a:r>
            <a:r>
              <a:rPr lang="hu-HU" dirty="0" err="1" smtClean="0"/>
              <a:t>data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151 of </a:t>
            </a:r>
            <a:r>
              <a:rPr lang="hu-HU" dirty="0" err="1" smtClean="0"/>
              <a:t>them</a:t>
            </a:r>
            <a:r>
              <a:rPr lang="hu-HU" dirty="0" smtClean="0"/>
              <a:t> (96w/45m/10mis).</a:t>
            </a:r>
          </a:p>
          <a:p>
            <a:r>
              <a:rPr lang="hu-HU" dirty="0" err="1" smtClean="0"/>
              <a:t>Subjects</a:t>
            </a:r>
            <a:r>
              <a:rPr lang="hu-HU" dirty="0" smtClean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undergraduate</a:t>
            </a:r>
            <a:r>
              <a:rPr lang="hu-HU" dirty="0"/>
              <a:t>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enrolled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different</a:t>
            </a:r>
            <a:r>
              <a:rPr lang="hu-HU" dirty="0"/>
              <a:t> </a:t>
            </a:r>
            <a:r>
              <a:rPr lang="hu-HU" dirty="0" err="1"/>
              <a:t>programs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Eötvös Lóránd University (Budapest, Hungary).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different</a:t>
            </a:r>
            <a:r>
              <a:rPr lang="hu-HU" dirty="0"/>
              <a:t> </a:t>
            </a:r>
            <a:r>
              <a:rPr lang="hu-HU" dirty="0" err="1"/>
              <a:t>sessions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enrolled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different</a:t>
            </a:r>
            <a:r>
              <a:rPr lang="hu-HU" dirty="0"/>
              <a:t> </a:t>
            </a:r>
            <a:r>
              <a:rPr lang="hu-HU" dirty="0" err="1"/>
              <a:t>programs</a:t>
            </a:r>
            <a:r>
              <a:rPr lang="hu-HU" dirty="0"/>
              <a:t>, </a:t>
            </a:r>
            <a:r>
              <a:rPr lang="hu-HU" dirty="0" err="1"/>
              <a:t>so</a:t>
            </a:r>
            <a:r>
              <a:rPr lang="hu-HU" dirty="0"/>
              <a:t> no </a:t>
            </a:r>
            <a:r>
              <a:rPr lang="hu-HU" dirty="0" err="1"/>
              <a:t>student</a:t>
            </a:r>
            <a:r>
              <a:rPr lang="hu-HU" dirty="0"/>
              <a:t> </a:t>
            </a:r>
            <a:r>
              <a:rPr lang="hu-HU" dirty="0" err="1"/>
              <a:t>participated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more </a:t>
            </a:r>
            <a:r>
              <a:rPr lang="hu-HU" dirty="0" err="1"/>
              <a:t>than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session</a:t>
            </a:r>
            <a:r>
              <a:rPr lang="hu-HU" dirty="0" smtClean="0"/>
              <a:t>.</a:t>
            </a:r>
          </a:p>
          <a:p>
            <a:r>
              <a:rPr lang="hu-HU" dirty="0" smtClean="0"/>
              <a:t> </a:t>
            </a:r>
            <a:r>
              <a:rPr lang="hu-HU" dirty="0"/>
              <a:t>The </a:t>
            </a:r>
            <a:r>
              <a:rPr lang="hu-HU" dirty="0" err="1"/>
              <a:t>first</a:t>
            </a:r>
            <a:r>
              <a:rPr lang="hu-HU" dirty="0"/>
              <a:t> / </a:t>
            </a:r>
            <a:r>
              <a:rPr lang="hu-HU" dirty="0" err="1"/>
              <a:t>second</a:t>
            </a:r>
            <a:r>
              <a:rPr lang="hu-HU" dirty="0"/>
              <a:t> / </a:t>
            </a:r>
            <a:r>
              <a:rPr lang="hu-HU" dirty="0" err="1"/>
              <a:t>third</a:t>
            </a:r>
            <a:r>
              <a:rPr lang="hu-HU" dirty="0"/>
              <a:t> session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carried</a:t>
            </a:r>
            <a:r>
              <a:rPr lang="hu-HU" dirty="0"/>
              <a:t> out on 17 November, 2015 / 27 November, 2015 / 3 December, 2015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enrolled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Sciences</a:t>
            </a:r>
            <a:r>
              <a:rPr lang="hu-HU" dirty="0" smtClean="0"/>
              <a:t> and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Work</a:t>
            </a:r>
            <a:r>
              <a:rPr lang="hu-HU" dirty="0" smtClean="0"/>
              <a:t>/ICT/International Relations.</a:t>
            </a:r>
          </a:p>
          <a:p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/>
              <a:t>session </a:t>
            </a:r>
            <a:r>
              <a:rPr lang="hu-HU" dirty="0" err="1"/>
              <a:t>lasted</a:t>
            </a:r>
            <a:r>
              <a:rPr lang="hu-HU" dirty="0"/>
              <a:t> </a:t>
            </a:r>
            <a:r>
              <a:rPr lang="hu-HU" dirty="0" err="1"/>
              <a:t>about</a:t>
            </a:r>
            <a:r>
              <a:rPr lang="hu-HU" dirty="0"/>
              <a:t> 40-45 </a:t>
            </a:r>
            <a:r>
              <a:rPr lang="hu-HU" dirty="0" err="1"/>
              <a:t>minutes</a:t>
            </a:r>
            <a:r>
              <a:rPr lang="hu-HU" dirty="0"/>
              <a:t>.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999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experiment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r>
              <a:rPr lang="hu-HU" dirty="0" err="1" smtClean="0"/>
              <a:t>Paper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pencil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Seating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, </a:t>
            </a:r>
            <a:r>
              <a:rPr lang="hu-HU" dirty="0" err="1" smtClean="0"/>
              <a:t>giving</a:t>
            </a:r>
            <a:r>
              <a:rPr lang="hu-HU" dirty="0" smtClean="0"/>
              <a:t> and </a:t>
            </a:r>
            <a:r>
              <a:rPr lang="hu-HU" dirty="0" err="1" smtClean="0"/>
              <a:t>reading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instruction</a:t>
            </a:r>
            <a:r>
              <a:rPr lang="hu-HU" dirty="0" smtClean="0"/>
              <a:t> </a:t>
            </a:r>
            <a:r>
              <a:rPr lang="hu-HU" dirty="0" err="1" smtClean="0"/>
              <a:t>sheets</a:t>
            </a:r>
            <a:r>
              <a:rPr lang="hu-HU" dirty="0" smtClean="0"/>
              <a:t>.</a:t>
            </a:r>
            <a:endParaRPr lang="hu-HU" baseline="30000" dirty="0" smtClean="0"/>
          </a:p>
          <a:p>
            <a:r>
              <a:rPr lang="hu-HU" dirty="0" err="1" smtClean="0"/>
              <a:t>Participation</a:t>
            </a:r>
            <a:r>
              <a:rPr lang="hu-HU" dirty="0" smtClean="0"/>
              <a:t> </a:t>
            </a:r>
            <a:r>
              <a:rPr lang="hu-HU" dirty="0" err="1"/>
              <a:t>voluntary</a:t>
            </a:r>
            <a:r>
              <a:rPr lang="hu-HU" dirty="0"/>
              <a:t> and </a:t>
            </a:r>
            <a:r>
              <a:rPr lang="hu-HU" dirty="0" err="1"/>
              <a:t>anonymous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Explained</a:t>
            </a:r>
            <a:r>
              <a:rPr lang="hu-HU" dirty="0" smtClean="0"/>
              <a:t> </a:t>
            </a:r>
            <a:r>
              <a:rPr lang="hu-HU" dirty="0" err="1" smtClean="0"/>
              <a:t>wish</a:t>
            </a:r>
            <a:r>
              <a:rPr lang="hu-HU" dirty="0" smtClean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connect</a:t>
            </a:r>
            <a:r>
              <a:rPr lang="hu-HU" dirty="0"/>
              <a:t> </a:t>
            </a:r>
            <a:r>
              <a:rPr lang="hu-HU" dirty="0" err="1"/>
              <a:t>answers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exam</a:t>
            </a:r>
            <a:r>
              <a:rPr lang="hu-HU" dirty="0"/>
              <a:t> </a:t>
            </a:r>
            <a:r>
              <a:rPr lang="hu-HU" dirty="0" err="1" smtClean="0"/>
              <a:t>results</a:t>
            </a:r>
            <a:r>
              <a:rPr lang="hu-HU" dirty="0" smtClean="0"/>
              <a:t>. </a:t>
            </a:r>
            <a:r>
              <a:rPr lang="hu-HU" dirty="0" err="1" smtClean="0"/>
              <a:t>Asked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 smtClean="0"/>
              <a:t>provide</a:t>
            </a:r>
            <a:r>
              <a:rPr lang="hu-HU" dirty="0" smtClean="0"/>
              <a:t> </a:t>
            </a:r>
            <a:r>
              <a:rPr lang="hu-HU" dirty="0" err="1" smtClean="0"/>
              <a:t>voluntarily</a:t>
            </a:r>
            <a:r>
              <a:rPr lang="hu-HU" dirty="0" smtClean="0"/>
              <a:t> </a:t>
            </a:r>
            <a:r>
              <a:rPr lang="hu-HU" dirty="0" err="1" smtClean="0"/>
              <a:t>their</a:t>
            </a:r>
            <a:r>
              <a:rPr lang="hu-HU" dirty="0" smtClean="0"/>
              <a:t> NEPTUN </a:t>
            </a:r>
            <a:r>
              <a:rPr lang="hu-HU" dirty="0" err="1" smtClean="0"/>
              <a:t>code</a:t>
            </a:r>
            <a:r>
              <a:rPr lang="hu-HU" dirty="0" smtClean="0"/>
              <a:t>. </a:t>
            </a:r>
          </a:p>
          <a:p>
            <a:r>
              <a:rPr lang="hu-HU" dirty="0" err="1" smtClean="0"/>
              <a:t>Six</a:t>
            </a:r>
            <a:r>
              <a:rPr lang="hu-HU" dirty="0" smtClean="0"/>
              <a:t> </a:t>
            </a:r>
            <a:r>
              <a:rPr lang="hu-HU" dirty="0" err="1"/>
              <a:t>independent</a:t>
            </a:r>
            <a:r>
              <a:rPr lang="hu-HU" dirty="0"/>
              <a:t> </a:t>
            </a:r>
            <a:r>
              <a:rPr lang="hu-HU" dirty="0" err="1" smtClean="0"/>
              <a:t>decisions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Monetary</a:t>
            </a:r>
            <a:r>
              <a:rPr lang="hu-HU" dirty="0" smtClean="0"/>
              <a:t> </a:t>
            </a:r>
            <a:r>
              <a:rPr lang="hu-HU" dirty="0" err="1" smtClean="0"/>
              <a:t>incentives</a:t>
            </a:r>
            <a:r>
              <a:rPr lang="hu-HU" dirty="0" smtClean="0"/>
              <a:t>: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end </a:t>
            </a:r>
            <a:r>
              <a:rPr lang="hu-HU" dirty="0" err="1" smtClean="0"/>
              <a:t>select</a:t>
            </a:r>
            <a:r>
              <a:rPr lang="hu-HU" dirty="0" smtClean="0"/>
              <a:t> </a:t>
            </a:r>
            <a:r>
              <a:rPr lang="hu-HU" dirty="0" err="1"/>
              <a:t>randomly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who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be </a:t>
            </a:r>
            <a:r>
              <a:rPr lang="hu-HU" dirty="0" err="1"/>
              <a:t>paid</a:t>
            </a:r>
            <a:r>
              <a:rPr lang="hu-HU" dirty="0"/>
              <a:t> </a:t>
            </a:r>
            <a:r>
              <a:rPr lang="hu-HU" dirty="0" err="1"/>
              <a:t>according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randomly</a:t>
            </a:r>
            <a:r>
              <a:rPr lang="hu-HU" dirty="0"/>
              <a:t> </a:t>
            </a:r>
            <a:r>
              <a:rPr lang="hu-HU" dirty="0" err="1"/>
              <a:t>chosen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also</a:t>
            </a:r>
            <a:r>
              <a:rPr lang="hu-HU" dirty="0"/>
              <a:t> made </a:t>
            </a:r>
            <a:r>
              <a:rPr lang="hu-HU" dirty="0" err="1"/>
              <a:t>clear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some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payments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some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may</a:t>
            </a:r>
            <a:r>
              <a:rPr lang="hu-HU" dirty="0"/>
              <a:t> be </a:t>
            </a:r>
            <a:r>
              <a:rPr lang="hu-HU" dirty="0" err="1"/>
              <a:t>postponed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2 </a:t>
            </a:r>
            <a:r>
              <a:rPr lang="hu-HU" dirty="0" err="1"/>
              <a:t>or</a:t>
            </a:r>
            <a:r>
              <a:rPr lang="hu-HU" dirty="0"/>
              <a:t> 3 </a:t>
            </a:r>
            <a:r>
              <a:rPr lang="hu-HU" dirty="0" err="1"/>
              <a:t>weeks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 smtClean="0"/>
              <a:t>.</a:t>
            </a:r>
          </a:p>
          <a:p>
            <a:pPr lvl="1"/>
            <a:r>
              <a:rPr lang="hu-HU" dirty="0" err="1"/>
              <a:t>Instruction</a:t>
            </a:r>
            <a:r>
              <a:rPr lang="hu-HU" dirty="0"/>
              <a:t> </a:t>
            </a:r>
            <a:r>
              <a:rPr lang="hu-HU" dirty="0" err="1"/>
              <a:t>sheets</a:t>
            </a:r>
            <a:r>
              <a:rPr lang="hu-HU" dirty="0"/>
              <a:t> </a:t>
            </a:r>
            <a:r>
              <a:rPr lang="hu-HU" dirty="0" err="1"/>
              <a:t>numbered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additional</a:t>
            </a:r>
            <a:r>
              <a:rPr lang="hu-HU" dirty="0"/>
              <a:t> </a:t>
            </a:r>
            <a:r>
              <a:rPr lang="hu-HU" dirty="0" err="1"/>
              <a:t>tags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number</a:t>
            </a:r>
            <a:r>
              <a:rPr lang="hu-HU" dirty="0"/>
              <a:t>. </a:t>
            </a:r>
            <a:r>
              <a:rPr lang="hu-HU" dirty="0" err="1"/>
              <a:t>When</a:t>
            </a:r>
            <a:r>
              <a:rPr lang="hu-HU" dirty="0"/>
              <a:t> </a:t>
            </a:r>
            <a:r>
              <a:rPr lang="hu-HU" dirty="0" err="1"/>
              <a:t>handing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sheets</a:t>
            </a:r>
            <a:r>
              <a:rPr lang="hu-HU" dirty="0"/>
              <a:t>,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kept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of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number</a:t>
            </a:r>
            <a:r>
              <a:rPr lang="hu-HU" dirty="0"/>
              <a:t> </a:t>
            </a:r>
            <a:r>
              <a:rPr lang="hu-HU" dirty="0" err="1"/>
              <a:t>tags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paid</a:t>
            </a:r>
            <a:r>
              <a:rPr lang="hu-HU" dirty="0" smtClean="0"/>
              <a:t>. </a:t>
            </a:r>
          </a:p>
          <a:p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/>
              <a:t>all</a:t>
            </a:r>
            <a:r>
              <a:rPr lang="hu-HU" dirty="0"/>
              <a:t> </a:t>
            </a:r>
            <a:r>
              <a:rPr lang="hu-HU" dirty="0" err="1"/>
              <a:t>these</a:t>
            </a:r>
            <a:r>
              <a:rPr lang="hu-HU" dirty="0"/>
              <a:t> </a:t>
            </a:r>
            <a:r>
              <a:rPr lang="hu-HU" dirty="0" err="1"/>
              <a:t>explanations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experimenter</a:t>
            </a:r>
            <a:r>
              <a:rPr lang="hu-HU" dirty="0"/>
              <a:t> </a:t>
            </a:r>
            <a:r>
              <a:rPr lang="hu-HU" dirty="0" err="1"/>
              <a:t>answered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emerged</a:t>
            </a:r>
            <a:r>
              <a:rPr lang="hu-HU" dirty="0"/>
              <a:t>.</a:t>
            </a:r>
            <a:r>
              <a:rPr lang="hu-HU" dirty="0" smtClean="0"/>
              <a:t>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56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experiment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hu-HU" dirty="0" err="1" smtClean="0"/>
              <a:t>Task</a:t>
            </a:r>
            <a:r>
              <a:rPr lang="hu-HU" dirty="0" smtClean="0"/>
              <a:t> 1 –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 (</a:t>
            </a:r>
            <a:r>
              <a:rPr lang="hu-HU" dirty="0" err="1" smtClean="0"/>
              <a:t>cooperativeness</a:t>
            </a:r>
            <a:r>
              <a:rPr lang="hu-HU" dirty="0" smtClean="0"/>
              <a:t>) : </a:t>
            </a:r>
            <a:r>
              <a:rPr lang="hu-HU" dirty="0" err="1" smtClean="0"/>
              <a:t>two-player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goods</a:t>
            </a:r>
            <a:r>
              <a:rPr lang="hu-HU" dirty="0" smtClean="0"/>
              <a:t> game</a:t>
            </a:r>
          </a:p>
          <a:p>
            <a:pPr lvl="1"/>
            <a:r>
              <a:rPr lang="hu-HU" dirty="0" err="1" smtClean="0"/>
              <a:t>Hyp</a:t>
            </a:r>
            <a:r>
              <a:rPr lang="hu-HU" dirty="0" smtClean="0"/>
              <a:t>.: more </a:t>
            </a:r>
            <a:r>
              <a:rPr lang="hu-HU" dirty="0" err="1" smtClean="0"/>
              <a:t>cooperative</a:t>
            </a:r>
            <a:r>
              <a:rPr lang="hu-HU" dirty="0" smtClean="0"/>
              <a:t>, </a:t>
            </a:r>
            <a:r>
              <a:rPr lang="hu-HU" dirty="0" err="1" smtClean="0"/>
              <a:t>better</a:t>
            </a:r>
            <a:r>
              <a:rPr lang="hu-HU" dirty="0" smtClean="0"/>
              <a:t> </a:t>
            </a:r>
            <a:r>
              <a:rPr lang="hu-HU" dirty="0" err="1" smtClean="0"/>
              <a:t>exam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endParaRPr lang="hu-HU" dirty="0" smtClean="0"/>
          </a:p>
          <a:p>
            <a:r>
              <a:rPr lang="hu-HU" dirty="0" err="1" smtClean="0"/>
              <a:t>Task</a:t>
            </a:r>
            <a:r>
              <a:rPr lang="hu-HU" dirty="0" smtClean="0"/>
              <a:t> 2/3 – </a:t>
            </a:r>
            <a:r>
              <a:rPr lang="hu-HU" dirty="0" err="1" smtClean="0"/>
              <a:t>risk</a:t>
            </a:r>
            <a:r>
              <a:rPr lang="hu-HU" dirty="0" smtClean="0"/>
              <a:t>/</a:t>
            </a:r>
            <a:r>
              <a:rPr lang="hu-HU" dirty="0" err="1" smtClean="0"/>
              <a:t>uncertainty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: </a:t>
            </a:r>
            <a:r>
              <a:rPr lang="hu-HU" dirty="0" err="1" smtClean="0"/>
              <a:t>betting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a </a:t>
            </a:r>
            <a:r>
              <a:rPr lang="hu-HU" dirty="0" err="1" smtClean="0"/>
              <a:t>lottery</a:t>
            </a:r>
            <a:r>
              <a:rPr lang="hu-HU" dirty="0" smtClean="0"/>
              <a:t> (</a:t>
            </a:r>
            <a:r>
              <a:rPr lang="hu-HU" dirty="0" err="1" smtClean="0"/>
              <a:t>prob</a:t>
            </a:r>
            <a:r>
              <a:rPr lang="hu-HU" dirty="0" smtClean="0"/>
              <a:t>. </a:t>
            </a:r>
            <a:r>
              <a:rPr lang="hu-HU" dirty="0" err="1"/>
              <a:t>k</a:t>
            </a:r>
            <a:r>
              <a:rPr lang="hu-HU" dirty="0" err="1" smtClean="0"/>
              <a:t>nown</a:t>
            </a:r>
            <a:r>
              <a:rPr lang="hu-HU" dirty="0" smtClean="0"/>
              <a:t>/</a:t>
            </a:r>
            <a:r>
              <a:rPr lang="hu-HU" dirty="0" err="1" smtClean="0"/>
              <a:t>unknown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 </a:t>
            </a:r>
            <a:r>
              <a:rPr lang="hu-HU" dirty="0" err="1" smtClean="0"/>
              <a:t>Hyp</a:t>
            </a:r>
            <a:r>
              <a:rPr lang="hu-HU" dirty="0" smtClean="0"/>
              <a:t>.: </a:t>
            </a:r>
            <a:r>
              <a:rPr lang="hu-HU" dirty="0" err="1" smtClean="0"/>
              <a:t>not</a:t>
            </a:r>
            <a:r>
              <a:rPr lang="hu-HU" dirty="0" smtClean="0"/>
              <a:t> a </a:t>
            </a:r>
            <a:r>
              <a:rPr lang="hu-HU" dirty="0" err="1" smtClean="0"/>
              <a:t>strong</a:t>
            </a:r>
            <a:r>
              <a:rPr lang="hu-HU" dirty="0" smtClean="0"/>
              <a:t> </a:t>
            </a:r>
            <a:r>
              <a:rPr lang="hu-HU" dirty="0" err="1" smtClean="0"/>
              <a:t>effect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literature</a:t>
            </a:r>
            <a:endParaRPr lang="hu-HU" dirty="0" smtClean="0"/>
          </a:p>
          <a:p>
            <a:r>
              <a:rPr lang="hu-HU" dirty="0" err="1" smtClean="0"/>
              <a:t>Task</a:t>
            </a:r>
            <a:r>
              <a:rPr lang="hu-HU" dirty="0" smtClean="0"/>
              <a:t> 4/5 –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0/1 </a:t>
            </a:r>
            <a:r>
              <a:rPr lang="hu-HU" dirty="0" err="1" smtClean="0"/>
              <a:t>vs</a:t>
            </a:r>
            <a:r>
              <a:rPr lang="hu-HU" dirty="0" smtClean="0"/>
              <a:t> 2/3 </a:t>
            </a:r>
            <a:r>
              <a:rPr lang="hu-HU" dirty="0" err="1" smtClean="0"/>
              <a:t>week</a:t>
            </a:r>
            <a:r>
              <a:rPr lang="hu-HU" dirty="0" smtClean="0"/>
              <a:t> </a:t>
            </a:r>
            <a:r>
              <a:rPr lang="hu-HU" dirty="0" err="1" smtClean="0"/>
              <a:t>horizon</a:t>
            </a:r>
            <a:r>
              <a:rPr lang="hu-HU" dirty="0" smtClean="0"/>
              <a:t>: </a:t>
            </a:r>
            <a:r>
              <a:rPr lang="hu-HU" dirty="0" err="1" smtClean="0"/>
              <a:t>intertemporal</a:t>
            </a:r>
            <a:r>
              <a:rPr lang="hu-HU" dirty="0" smtClean="0"/>
              <a:t> </a:t>
            </a:r>
            <a:r>
              <a:rPr lang="hu-HU" dirty="0" err="1" smtClean="0"/>
              <a:t>choices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lists</a:t>
            </a:r>
            <a:r>
              <a:rPr lang="hu-HU" dirty="0" smtClean="0"/>
              <a:t>, </a:t>
            </a:r>
            <a:r>
              <a:rPr lang="hu-HU" dirty="0" err="1" smtClean="0"/>
              <a:t>present</a:t>
            </a:r>
            <a:r>
              <a:rPr lang="hu-HU" dirty="0" smtClean="0"/>
              <a:t> </a:t>
            </a:r>
            <a:r>
              <a:rPr lang="hu-HU" dirty="0" err="1" smtClean="0"/>
              <a:t>bias</a:t>
            </a:r>
            <a:endParaRPr lang="hu-HU" dirty="0" smtClean="0"/>
          </a:p>
          <a:p>
            <a:pPr lvl="1"/>
            <a:r>
              <a:rPr lang="hu-HU" dirty="0" err="1" smtClean="0"/>
              <a:t>Hyp</a:t>
            </a:r>
            <a:r>
              <a:rPr lang="hu-HU" dirty="0" smtClean="0"/>
              <a:t>.: more </a:t>
            </a:r>
            <a:r>
              <a:rPr lang="hu-HU" dirty="0" err="1" smtClean="0"/>
              <a:t>patient</a:t>
            </a:r>
            <a:r>
              <a:rPr lang="hu-HU" dirty="0" smtClean="0"/>
              <a:t>, </a:t>
            </a:r>
            <a:r>
              <a:rPr lang="hu-HU" dirty="0" err="1" smtClean="0"/>
              <a:t>better</a:t>
            </a:r>
            <a:r>
              <a:rPr lang="hu-HU" dirty="0" smtClean="0"/>
              <a:t> </a:t>
            </a:r>
            <a:r>
              <a:rPr lang="hu-HU" dirty="0" err="1" smtClean="0"/>
              <a:t>exam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endParaRPr lang="hu-HU" dirty="0" smtClean="0"/>
          </a:p>
          <a:p>
            <a:r>
              <a:rPr lang="hu-HU" dirty="0" err="1" smtClean="0"/>
              <a:t>Task</a:t>
            </a:r>
            <a:r>
              <a:rPr lang="hu-HU" dirty="0" smtClean="0"/>
              <a:t> 6 – </a:t>
            </a:r>
            <a:r>
              <a:rPr lang="hu-HU" dirty="0" err="1" smtClean="0"/>
              <a:t>competitive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: 8 </a:t>
            </a:r>
            <a:r>
              <a:rPr lang="hu-HU" dirty="0" err="1" smtClean="0"/>
              <a:t>questions</a:t>
            </a:r>
            <a:r>
              <a:rPr lang="hu-HU" dirty="0" smtClean="0"/>
              <a:t> (</a:t>
            </a:r>
            <a:r>
              <a:rPr lang="hu-HU" dirty="0" err="1" smtClean="0"/>
              <a:t>first</a:t>
            </a:r>
            <a:r>
              <a:rPr lang="hu-HU" dirty="0" smtClean="0"/>
              <a:t> 3 CRT +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measure</a:t>
            </a:r>
            <a:r>
              <a:rPr lang="hu-HU" dirty="0" smtClean="0"/>
              <a:t> </a:t>
            </a:r>
            <a:r>
              <a:rPr lang="hu-HU" dirty="0" err="1" smtClean="0"/>
              <a:t>overconfidence</a:t>
            </a:r>
            <a:r>
              <a:rPr lang="hu-HU" dirty="0" smtClean="0"/>
              <a:t>), </a:t>
            </a:r>
            <a:r>
              <a:rPr lang="hu-HU" dirty="0" err="1" smtClean="0"/>
              <a:t>choice</a:t>
            </a:r>
            <a:r>
              <a:rPr lang="hu-HU" dirty="0" smtClean="0"/>
              <a:t> of </a:t>
            </a:r>
            <a:r>
              <a:rPr lang="hu-HU" dirty="0" err="1" smtClean="0"/>
              <a:t>reward</a:t>
            </a:r>
            <a:r>
              <a:rPr lang="hu-HU" dirty="0" smtClean="0"/>
              <a:t> </a:t>
            </a:r>
            <a:r>
              <a:rPr lang="hu-HU" dirty="0" err="1" smtClean="0"/>
              <a:t>scheme</a:t>
            </a:r>
            <a:r>
              <a:rPr lang="hu-HU" dirty="0" smtClean="0"/>
              <a:t> (</a:t>
            </a:r>
            <a:r>
              <a:rPr lang="hu-HU" dirty="0" err="1" smtClean="0"/>
              <a:t>flat</a:t>
            </a:r>
            <a:r>
              <a:rPr lang="hu-HU" dirty="0" smtClean="0"/>
              <a:t> </a:t>
            </a:r>
            <a:r>
              <a:rPr lang="hu-HU" dirty="0" err="1" smtClean="0"/>
              <a:t>vs</a:t>
            </a:r>
            <a:r>
              <a:rPr lang="hu-HU" dirty="0" smtClean="0"/>
              <a:t> </a:t>
            </a:r>
            <a:r>
              <a:rPr lang="hu-HU" dirty="0" err="1" smtClean="0"/>
              <a:t>competitive</a:t>
            </a:r>
            <a:r>
              <a:rPr lang="hu-HU" dirty="0" smtClean="0"/>
              <a:t>)</a:t>
            </a:r>
          </a:p>
          <a:p>
            <a:pPr lvl="1"/>
            <a:r>
              <a:rPr lang="hu-HU" dirty="0" err="1" smtClean="0"/>
              <a:t>Hyp</a:t>
            </a:r>
            <a:r>
              <a:rPr lang="hu-HU" dirty="0" smtClean="0"/>
              <a:t>.: more </a:t>
            </a:r>
            <a:r>
              <a:rPr lang="hu-HU" dirty="0" err="1" smtClean="0"/>
              <a:t>competitive</a:t>
            </a:r>
            <a:r>
              <a:rPr lang="hu-HU" dirty="0" smtClean="0"/>
              <a:t>, </a:t>
            </a:r>
            <a:r>
              <a:rPr lang="hu-HU" dirty="0" err="1" smtClean="0"/>
              <a:t>better</a:t>
            </a:r>
            <a:r>
              <a:rPr lang="hu-HU" dirty="0" smtClean="0"/>
              <a:t> </a:t>
            </a:r>
            <a:r>
              <a:rPr lang="hu-HU" dirty="0" err="1" smtClean="0"/>
              <a:t>exam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83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Experiment</a:t>
            </a:r>
            <a:r>
              <a:rPr lang="hu-HU" dirty="0" smtClean="0"/>
              <a:t> –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The </a:t>
            </a:r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</a:t>
            </a:r>
            <a:r>
              <a:rPr lang="hu-HU" dirty="0" err="1"/>
              <a:t>measured</a:t>
            </a:r>
            <a:r>
              <a:rPr lang="hu-HU" dirty="0"/>
              <a:t> </a:t>
            </a:r>
            <a:r>
              <a:rPr lang="hu-HU" dirty="0" err="1"/>
              <a:t>cooperation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a </a:t>
            </a:r>
            <a:r>
              <a:rPr lang="hu-HU" dirty="0" err="1"/>
              <a:t>two-person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goods</a:t>
            </a:r>
            <a:r>
              <a:rPr lang="hu-HU" dirty="0"/>
              <a:t> game. </a:t>
            </a:r>
            <a:endParaRPr lang="hu-HU" dirty="0" smtClean="0"/>
          </a:p>
          <a:p>
            <a:r>
              <a:rPr lang="hu-HU" dirty="0" err="1" smtClean="0"/>
              <a:t>Participants</a:t>
            </a:r>
            <a:r>
              <a:rPr lang="hu-HU" dirty="0" smtClean="0"/>
              <a:t> </a:t>
            </a:r>
            <a:r>
              <a:rPr lang="hu-HU" dirty="0" err="1"/>
              <a:t>randomly</a:t>
            </a:r>
            <a:r>
              <a:rPr lang="hu-HU" dirty="0"/>
              <a:t> </a:t>
            </a:r>
            <a:r>
              <a:rPr lang="hu-HU" dirty="0" err="1"/>
              <a:t>matched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another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and </a:t>
            </a:r>
            <a:r>
              <a:rPr lang="hu-HU" dirty="0" err="1"/>
              <a:t>both</a:t>
            </a:r>
            <a:r>
              <a:rPr lang="hu-HU" dirty="0"/>
              <a:t> start </a:t>
            </a:r>
            <a:r>
              <a:rPr lang="hu-HU" dirty="0" err="1"/>
              <a:t>with</a:t>
            </a:r>
            <a:r>
              <a:rPr lang="hu-HU" dirty="0"/>
              <a:t> an </a:t>
            </a:r>
            <a:r>
              <a:rPr lang="hu-HU" dirty="0" err="1"/>
              <a:t>endowment</a:t>
            </a:r>
            <a:r>
              <a:rPr lang="hu-HU" dirty="0"/>
              <a:t> of 4000 Ft (12.7 EUR / 14.1 USD) and </a:t>
            </a:r>
            <a:r>
              <a:rPr lang="hu-HU" dirty="0" err="1"/>
              <a:t>could</a:t>
            </a:r>
            <a:r>
              <a:rPr lang="hu-HU" dirty="0"/>
              <a:t> </a:t>
            </a:r>
            <a:r>
              <a:rPr lang="hu-HU" dirty="0" err="1"/>
              <a:t>contribute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of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endowment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a </a:t>
            </a:r>
            <a:r>
              <a:rPr lang="hu-HU" dirty="0" err="1"/>
              <a:t>common</a:t>
            </a:r>
            <a:r>
              <a:rPr lang="hu-HU" dirty="0"/>
              <a:t> account, </a:t>
            </a:r>
            <a:r>
              <a:rPr lang="hu-HU" dirty="0" err="1"/>
              <a:t>without</a:t>
            </a:r>
            <a:r>
              <a:rPr lang="hu-HU" dirty="0"/>
              <a:t> </a:t>
            </a:r>
            <a:r>
              <a:rPr lang="hu-HU" dirty="0" err="1"/>
              <a:t>knowing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contribution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co-player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/>
              <a:t>of </a:t>
            </a:r>
            <a:r>
              <a:rPr lang="hu-HU" dirty="0" err="1"/>
              <a:t>them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receive</a:t>
            </a:r>
            <a:r>
              <a:rPr lang="hu-HU" dirty="0"/>
              <a:t> 70%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total</a:t>
            </a:r>
            <a:r>
              <a:rPr lang="hu-HU" dirty="0"/>
              <a:t> </a:t>
            </a:r>
            <a:r>
              <a:rPr lang="hu-HU" dirty="0" err="1"/>
              <a:t>contributions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common</a:t>
            </a:r>
            <a:r>
              <a:rPr lang="hu-HU" dirty="0"/>
              <a:t> account, </a:t>
            </a:r>
            <a:r>
              <a:rPr lang="hu-HU" dirty="0" err="1"/>
              <a:t>independently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</a:t>
            </a:r>
            <a:r>
              <a:rPr lang="hu-HU" dirty="0" err="1"/>
              <a:t>contribution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smtClean="0"/>
              <a:t>The </a:t>
            </a:r>
            <a:r>
              <a:rPr lang="hu-HU" dirty="0" err="1"/>
              <a:t>final</a:t>
            </a:r>
            <a:r>
              <a:rPr lang="hu-HU" dirty="0"/>
              <a:t> </a:t>
            </a:r>
            <a:r>
              <a:rPr lang="hu-HU" dirty="0" err="1"/>
              <a:t>payoff</a:t>
            </a:r>
            <a:r>
              <a:rPr lang="hu-HU" dirty="0"/>
              <a:t> is </a:t>
            </a:r>
            <a:r>
              <a:rPr lang="hu-HU" dirty="0" err="1"/>
              <a:t>the</a:t>
            </a:r>
            <a:r>
              <a:rPr lang="hu-HU" dirty="0"/>
              <a:t> sum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money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common</a:t>
            </a:r>
            <a:r>
              <a:rPr lang="hu-HU" dirty="0"/>
              <a:t> account plus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endowment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has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been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contribution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consider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contribution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common</a:t>
            </a:r>
            <a:r>
              <a:rPr lang="hu-HU" dirty="0"/>
              <a:t> account </a:t>
            </a:r>
            <a:r>
              <a:rPr lang="hu-HU" dirty="0" err="1"/>
              <a:t>as</a:t>
            </a:r>
            <a:r>
              <a:rPr lang="hu-HU" dirty="0"/>
              <a:t> a </a:t>
            </a:r>
            <a:r>
              <a:rPr lang="hu-HU" dirty="0" err="1"/>
              <a:t>natural</a:t>
            </a:r>
            <a:r>
              <a:rPr lang="hu-HU" dirty="0"/>
              <a:t> </a:t>
            </a:r>
            <a:r>
              <a:rPr lang="hu-HU" dirty="0" err="1"/>
              <a:t>measure</a:t>
            </a:r>
            <a:r>
              <a:rPr lang="hu-HU" dirty="0"/>
              <a:t> of </a:t>
            </a:r>
            <a:r>
              <a:rPr lang="hu-HU" dirty="0" err="1"/>
              <a:t>cooperation</a:t>
            </a:r>
            <a:r>
              <a:rPr lang="hu-HU" dirty="0"/>
              <a:t>: </a:t>
            </a:r>
            <a:r>
              <a:rPr lang="hu-HU" dirty="0" err="1"/>
              <a:t>the</a:t>
            </a:r>
            <a:r>
              <a:rPr lang="hu-HU" dirty="0"/>
              <a:t> more a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contributes</a:t>
            </a:r>
            <a:r>
              <a:rPr lang="hu-HU" dirty="0"/>
              <a:t>, </a:t>
            </a:r>
            <a:r>
              <a:rPr lang="hu-HU" dirty="0" err="1"/>
              <a:t>the</a:t>
            </a:r>
            <a:r>
              <a:rPr lang="hu-HU" dirty="0"/>
              <a:t> more </a:t>
            </a:r>
            <a:r>
              <a:rPr lang="hu-HU" dirty="0" err="1"/>
              <a:t>cooperative</a:t>
            </a:r>
            <a:r>
              <a:rPr lang="hu-HU" dirty="0"/>
              <a:t> </a:t>
            </a:r>
            <a:r>
              <a:rPr lang="hu-HU" dirty="0" err="1"/>
              <a:t>she</a:t>
            </a:r>
            <a:r>
              <a:rPr lang="hu-HU" dirty="0"/>
              <a:t> is. 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6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Experiment</a:t>
            </a:r>
            <a:r>
              <a:rPr lang="hu-HU" dirty="0" smtClean="0"/>
              <a:t> – </a:t>
            </a:r>
            <a:r>
              <a:rPr lang="hu-HU" dirty="0" err="1" smtClean="0"/>
              <a:t>risk</a:t>
            </a:r>
            <a:r>
              <a:rPr lang="hu-HU" dirty="0" smtClean="0"/>
              <a:t> and </a:t>
            </a:r>
            <a:r>
              <a:rPr lang="hu-HU" dirty="0" err="1" smtClean="0"/>
              <a:t>uncertainty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hu-HU" dirty="0"/>
              <a:t>The </a:t>
            </a:r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</a:t>
            </a:r>
            <a:r>
              <a:rPr lang="hu-HU" dirty="0" err="1" smtClean="0"/>
              <a:t>measured</a:t>
            </a:r>
            <a:r>
              <a:rPr lang="hu-HU" dirty="0" smtClean="0"/>
              <a:t> </a:t>
            </a:r>
            <a:r>
              <a:rPr lang="hu-HU" dirty="0" err="1" smtClean="0"/>
              <a:t>risk</a:t>
            </a:r>
            <a:r>
              <a:rPr lang="hu-HU" dirty="0" smtClean="0"/>
              <a:t> </a:t>
            </a:r>
            <a:r>
              <a:rPr lang="hu-HU" dirty="0" err="1" smtClean="0"/>
              <a:t>aversion</a:t>
            </a:r>
            <a:r>
              <a:rPr lang="hu-HU" dirty="0" smtClean="0"/>
              <a:t>. </a:t>
            </a:r>
          </a:p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/>
              <a:t>told </a:t>
            </a:r>
            <a:r>
              <a:rPr lang="hu-HU" dirty="0" err="1"/>
              <a:t>them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a </a:t>
            </a:r>
            <a:r>
              <a:rPr lang="hu-HU" dirty="0" err="1"/>
              <a:t>bag</a:t>
            </a:r>
            <a:r>
              <a:rPr lang="hu-HU" dirty="0"/>
              <a:t> </a:t>
            </a:r>
            <a:r>
              <a:rPr lang="hu-HU" dirty="0" err="1"/>
              <a:t>contained</a:t>
            </a:r>
            <a:r>
              <a:rPr lang="hu-HU" dirty="0"/>
              <a:t> 10 </a:t>
            </a:r>
            <a:r>
              <a:rPr lang="hu-HU" dirty="0" err="1"/>
              <a:t>black</a:t>
            </a:r>
            <a:r>
              <a:rPr lang="hu-HU" dirty="0"/>
              <a:t> and 10 </a:t>
            </a:r>
            <a:r>
              <a:rPr lang="hu-HU" dirty="0" err="1"/>
              <a:t>red</a:t>
            </a:r>
            <a:r>
              <a:rPr lang="hu-HU" dirty="0"/>
              <a:t> </a:t>
            </a:r>
            <a:r>
              <a:rPr lang="hu-HU" dirty="0" err="1"/>
              <a:t>balls</a:t>
            </a:r>
            <a:r>
              <a:rPr lang="hu-HU" dirty="0"/>
              <a:t> and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draw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ball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bag</a:t>
            </a:r>
            <a:r>
              <a:rPr lang="hu-HU" dirty="0"/>
              <a:t>. </a:t>
            </a:r>
            <a:r>
              <a:rPr lang="hu-HU" dirty="0" err="1"/>
              <a:t>Each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endowed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3000 Ft (9.5 EUR/ 10.6 USD) and </a:t>
            </a:r>
            <a:r>
              <a:rPr lang="hu-HU" dirty="0" err="1"/>
              <a:t>could</a:t>
            </a:r>
            <a:r>
              <a:rPr lang="hu-HU" dirty="0"/>
              <a:t> </a:t>
            </a:r>
            <a:r>
              <a:rPr lang="hu-HU" dirty="0" err="1"/>
              <a:t>choose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color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on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on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color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ball </a:t>
            </a:r>
            <a:r>
              <a:rPr lang="hu-HU" dirty="0" err="1"/>
              <a:t>drawn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guesses</a:t>
            </a:r>
            <a:r>
              <a:rPr lang="hu-HU" dirty="0"/>
              <a:t> </a:t>
            </a:r>
            <a:r>
              <a:rPr lang="hu-HU" dirty="0" err="1"/>
              <a:t>correctly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color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ball, </a:t>
            </a:r>
            <a:r>
              <a:rPr lang="hu-HU" dirty="0" err="1"/>
              <a:t>then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double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. </a:t>
            </a:r>
            <a:r>
              <a:rPr lang="hu-HU" dirty="0" err="1"/>
              <a:t>Note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a </a:t>
            </a:r>
            <a:r>
              <a:rPr lang="hu-HU" dirty="0" err="1"/>
              <a:t>risk-neutral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is </a:t>
            </a:r>
            <a:r>
              <a:rPr lang="hu-HU" dirty="0" err="1"/>
              <a:t>indifferent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consider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a </a:t>
            </a:r>
            <a:r>
              <a:rPr lang="hu-HU" dirty="0" err="1"/>
              <a:t>natural</a:t>
            </a:r>
            <a:r>
              <a:rPr lang="hu-HU" dirty="0"/>
              <a:t> </a:t>
            </a:r>
            <a:r>
              <a:rPr lang="hu-HU" dirty="0" err="1"/>
              <a:t>measure</a:t>
            </a:r>
            <a:r>
              <a:rPr lang="hu-HU" dirty="0"/>
              <a:t> of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aversion</a:t>
            </a:r>
            <a:r>
              <a:rPr lang="hu-HU" dirty="0"/>
              <a:t>: </a:t>
            </a:r>
            <a:r>
              <a:rPr lang="hu-HU" dirty="0" err="1"/>
              <a:t>the</a:t>
            </a:r>
            <a:r>
              <a:rPr lang="hu-HU" dirty="0"/>
              <a:t> less a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bets</a:t>
            </a:r>
            <a:r>
              <a:rPr lang="hu-HU" dirty="0"/>
              <a:t>, </a:t>
            </a:r>
            <a:r>
              <a:rPr lang="hu-HU" dirty="0" err="1"/>
              <a:t>the</a:t>
            </a:r>
            <a:r>
              <a:rPr lang="hu-HU" dirty="0"/>
              <a:t> more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averse</a:t>
            </a:r>
            <a:r>
              <a:rPr lang="hu-HU" dirty="0"/>
              <a:t> </a:t>
            </a:r>
            <a:r>
              <a:rPr lang="hu-HU" dirty="0" err="1"/>
              <a:t>she</a:t>
            </a:r>
            <a:r>
              <a:rPr lang="hu-HU" dirty="0"/>
              <a:t> is</a:t>
            </a:r>
            <a:r>
              <a:rPr lang="hu-HU" dirty="0" smtClean="0"/>
              <a:t>.</a:t>
            </a:r>
          </a:p>
          <a:p>
            <a:r>
              <a:rPr lang="hu-HU" dirty="0" smtClean="0"/>
              <a:t>The </a:t>
            </a:r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similar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previous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, </a:t>
            </a:r>
            <a:r>
              <a:rPr lang="hu-HU" dirty="0" err="1"/>
              <a:t>but</a:t>
            </a:r>
            <a:r>
              <a:rPr lang="hu-HU" dirty="0"/>
              <a:t> </a:t>
            </a:r>
            <a:r>
              <a:rPr lang="hu-HU" dirty="0" err="1" smtClean="0"/>
              <a:t>measured</a:t>
            </a:r>
            <a:r>
              <a:rPr lang="hu-HU" dirty="0" smtClean="0"/>
              <a:t> </a:t>
            </a:r>
            <a:r>
              <a:rPr lang="hu-HU" dirty="0" err="1"/>
              <a:t>uncertainty</a:t>
            </a:r>
            <a:r>
              <a:rPr lang="hu-HU" dirty="0"/>
              <a:t> </a:t>
            </a:r>
            <a:r>
              <a:rPr lang="hu-HU" dirty="0" err="1"/>
              <a:t>aversion</a:t>
            </a:r>
            <a:r>
              <a:rPr lang="hu-HU" dirty="0"/>
              <a:t>.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distribution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balls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bag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unknown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. Again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endowed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3000 Ft and </a:t>
            </a:r>
            <a:r>
              <a:rPr lang="hu-HU" dirty="0" err="1"/>
              <a:t>could</a:t>
            </a:r>
            <a:r>
              <a:rPr lang="hu-HU" dirty="0"/>
              <a:t> </a:t>
            </a:r>
            <a:r>
              <a:rPr lang="hu-HU" dirty="0" err="1"/>
              <a:t>choose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color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on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on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color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ball </a:t>
            </a:r>
            <a:r>
              <a:rPr lang="hu-HU" dirty="0" err="1"/>
              <a:t>drawn</a:t>
            </a:r>
            <a:r>
              <a:rPr lang="hu-HU" dirty="0"/>
              <a:t>. The </a:t>
            </a:r>
            <a:r>
              <a:rPr lang="hu-HU" dirty="0" err="1"/>
              <a:t>payoffs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before</a:t>
            </a:r>
            <a:r>
              <a:rPr lang="hu-HU" dirty="0"/>
              <a:t>: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doubled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bet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correct</a:t>
            </a:r>
            <a:r>
              <a:rPr lang="hu-HU" dirty="0"/>
              <a:t>. 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29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Experiment</a:t>
            </a:r>
            <a:r>
              <a:rPr lang="hu-HU" dirty="0" smtClean="0"/>
              <a:t> –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hu-HU" dirty="0" err="1" smtClean="0"/>
              <a:t>Choices</a:t>
            </a:r>
            <a:r>
              <a:rPr lang="hu-HU" dirty="0" smtClean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multiple</a:t>
            </a:r>
            <a:r>
              <a:rPr lang="hu-HU" dirty="0"/>
              <a:t> </a:t>
            </a:r>
            <a:r>
              <a:rPr lang="hu-HU" dirty="0" err="1"/>
              <a:t>price</a:t>
            </a:r>
            <a:r>
              <a:rPr lang="hu-HU" dirty="0"/>
              <a:t> </a:t>
            </a:r>
            <a:r>
              <a:rPr lang="hu-HU" dirty="0" err="1"/>
              <a:t>lists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which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asked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make</a:t>
            </a:r>
            <a:r>
              <a:rPr lang="hu-HU" dirty="0"/>
              <a:t> a series of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between</a:t>
            </a:r>
            <a:r>
              <a:rPr lang="hu-HU" dirty="0"/>
              <a:t> a </a:t>
            </a:r>
            <a:r>
              <a:rPr lang="hu-HU" dirty="0" err="1"/>
              <a:t>smaller</a:t>
            </a:r>
            <a:r>
              <a:rPr lang="hu-HU" dirty="0"/>
              <a:t> </a:t>
            </a:r>
            <a:r>
              <a:rPr lang="hu-HU" dirty="0" err="1"/>
              <a:t>reward</a:t>
            </a:r>
            <a:r>
              <a:rPr lang="hu-HU" dirty="0"/>
              <a:t> (Forint X)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period</a:t>
            </a:r>
            <a:r>
              <a:rPr lang="hu-HU" dirty="0"/>
              <a:t> t and a </a:t>
            </a:r>
            <a:r>
              <a:rPr lang="hu-HU" dirty="0" err="1"/>
              <a:t>larger</a:t>
            </a:r>
            <a:r>
              <a:rPr lang="hu-HU" dirty="0"/>
              <a:t> </a:t>
            </a:r>
            <a:r>
              <a:rPr lang="hu-HU" dirty="0" err="1"/>
              <a:t>reward</a:t>
            </a:r>
            <a:r>
              <a:rPr lang="hu-HU" dirty="0"/>
              <a:t> (Forint Y &gt;= Forint X)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period</a:t>
            </a:r>
            <a:r>
              <a:rPr lang="hu-HU" dirty="0"/>
              <a:t> τ.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keep</a:t>
            </a:r>
            <a:r>
              <a:rPr lang="hu-HU" dirty="0"/>
              <a:t> Forint Y </a:t>
            </a:r>
            <a:r>
              <a:rPr lang="hu-HU" dirty="0" err="1"/>
              <a:t>constant</a:t>
            </a:r>
            <a:r>
              <a:rPr lang="hu-HU" dirty="0"/>
              <a:t> and </a:t>
            </a:r>
            <a:r>
              <a:rPr lang="hu-HU" dirty="0" err="1"/>
              <a:t>vary</a:t>
            </a:r>
            <a:r>
              <a:rPr lang="hu-HU" dirty="0"/>
              <a:t> Forint X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frames</a:t>
            </a:r>
            <a:r>
              <a:rPr lang="hu-HU" dirty="0"/>
              <a:t>, </a:t>
            </a:r>
            <a:r>
              <a:rPr lang="hu-HU" dirty="0" err="1"/>
              <a:t>corresponding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/>
              <a:t>decision</a:t>
            </a:r>
            <a:r>
              <a:rPr lang="hu-HU" dirty="0"/>
              <a:t> 4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asked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preferred</a:t>
            </a:r>
            <a:r>
              <a:rPr lang="hu-HU" dirty="0"/>
              <a:t> 2400, 2500, 2600 and </a:t>
            </a:r>
            <a:r>
              <a:rPr lang="hu-HU" dirty="0" err="1"/>
              <a:t>so</a:t>
            </a:r>
            <a:r>
              <a:rPr lang="hu-HU" dirty="0"/>
              <a:t> on </a:t>
            </a:r>
            <a:r>
              <a:rPr lang="hu-HU" dirty="0" err="1"/>
              <a:t>up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3500 </a:t>
            </a:r>
            <a:r>
              <a:rPr lang="hu-HU" dirty="0" err="1"/>
              <a:t>Forints</a:t>
            </a:r>
            <a:r>
              <a:rPr lang="hu-HU" dirty="0"/>
              <a:t> </a:t>
            </a:r>
            <a:r>
              <a:rPr lang="hu-HU" dirty="0" err="1"/>
              <a:t>today</a:t>
            </a:r>
            <a:r>
              <a:rPr lang="hu-HU" dirty="0"/>
              <a:t> </a:t>
            </a:r>
            <a:r>
              <a:rPr lang="hu-HU" dirty="0" err="1"/>
              <a:t>instead</a:t>
            </a:r>
            <a:r>
              <a:rPr lang="hu-HU" dirty="0"/>
              <a:t> of 3500 </a:t>
            </a:r>
            <a:r>
              <a:rPr lang="hu-HU" dirty="0" err="1"/>
              <a:t>Forints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a </a:t>
            </a:r>
            <a:r>
              <a:rPr lang="hu-HU" dirty="0" err="1"/>
              <a:t>week</a:t>
            </a:r>
            <a:r>
              <a:rPr lang="hu-HU" dirty="0"/>
              <a:t>. 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/>
              <a:t>on </a:t>
            </a:r>
            <a:r>
              <a:rPr lang="hu-HU" dirty="0" err="1"/>
              <a:t>previous</a:t>
            </a:r>
            <a:r>
              <a:rPr lang="hu-HU" dirty="0"/>
              <a:t> </a:t>
            </a:r>
            <a:r>
              <a:rPr lang="hu-HU" dirty="0" err="1"/>
              <a:t>experiments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expected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choose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/>
              <a:t>, </a:t>
            </a:r>
            <a:r>
              <a:rPr lang="hu-HU" dirty="0" err="1"/>
              <a:t>but</a:t>
            </a:r>
            <a:r>
              <a:rPr lang="hu-HU" dirty="0"/>
              <a:t> </a:t>
            </a:r>
            <a:r>
              <a:rPr lang="hu-HU" dirty="0" err="1"/>
              <a:t>substantially</a:t>
            </a:r>
            <a:r>
              <a:rPr lang="hu-HU" dirty="0"/>
              <a:t> </a:t>
            </a:r>
            <a:r>
              <a:rPr lang="hu-HU" dirty="0" err="1"/>
              <a:t>larger</a:t>
            </a:r>
            <a:r>
              <a:rPr lang="hu-HU" dirty="0"/>
              <a:t> </a:t>
            </a:r>
            <a:r>
              <a:rPr lang="hu-HU" dirty="0" err="1"/>
              <a:t>payoff</a:t>
            </a:r>
            <a:r>
              <a:rPr lang="hu-HU" dirty="0"/>
              <a:t>, </a:t>
            </a:r>
            <a:r>
              <a:rPr lang="hu-HU" dirty="0" err="1"/>
              <a:t>while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last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switch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earlier</a:t>
            </a:r>
            <a:r>
              <a:rPr lang="hu-HU" dirty="0"/>
              <a:t> </a:t>
            </a:r>
            <a:r>
              <a:rPr lang="hu-HU" dirty="0" err="1"/>
              <a:t>payoff</a:t>
            </a:r>
            <a:r>
              <a:rPr lang="hu-HU" dirty="0"/>
              <a:t>. </a:t>
            </a:r>
            <a:r>
              <a:rPr lang="hu-HU" dirty="0" err="1"/>
              <a:t>Based</a:t>
            </a:r>
            <a:r>
              <a:rPr lang="hu-HU" dirty="0"/>
              <a:t> on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switching</a:t>
            </a:r>
            <a:r>
              <a:rPr lang="hu-HU" dirty="0"/>
              <a:t> </a:t>
            </a:r>
            <a:r>
              <a:rPr lang="hu-HU" dirty="0" err="1"/>
              <a:t>point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can</a:t>
            </a:r>
            <a:r>
              <a:rPr lang="hu-HU" dirty="0"/>
              <a:t>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discount</a:t>
            </a:r>
            <a:r>
              <a:rPr lang="hu-HU" dirty="0"/>
              <a:t> </a:t>
            </a:r>
            <a:r>
              <a:rPr lang="hu-HU" dirty="0" err="1"/>
              <a:t>rate</a:t>
            </a:r>
            <a:r>
              <a:rPr lang="hu-HU" dirty="0"/>
              <a:t> over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horizon</a:t>
            </a:r>
            <a:r>
              <a:rPr lang="hu-HU" dirty="0"/>
              <a:t> (</a:t>
            </a:r>
            <a:r>
              <a:rPr lang="hu-HU" dirty="0" err="1"/>
              <a:t>now</a:t>
            </a:r>
            <a:r>
              <a:rPr lang="hu-HU" dirty="0"/>
              <a:t> vs. 1 </a:t>
            </a:r>
            <a:r>
              <a:rPr lang="hu-HU" dirty="0" err="1"/>
              <a:t>week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/>
              <a:t>). </a:t>
            </a:r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803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Experiment</a:t>
            </a:r>
            <a:r>
              <a:rPr lang="hu-HU" dirty="0" smtClean="0"/>
              <a:t> –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17</a:t>
            </a:fld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908720"/>
            <a:ext cx="6840760" cy="5634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017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Experiment</a:t>
            </a:r>
            <a:r>
              <a:rPr lang="hu-HU" dirty="0" smtClean="0"/>
              <a:t> –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 smtClean="0"/>
              <a:t>Decision</a:t>
            </a:r>
            <a:r>
              <a:rPr lang="hu-HU" dirty="0" smtClean="0"/>
              <a:t> </a:t>
            </a:r>
            <a:r>
              <a:rPr lang="hu-HU" dirty="0"/>
              <a:t>5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identical</a:t>
            </a:r>
            <a:r>
              <a:rPr lang="hu-HU" dirty="0"/>
              <a:t>, </a:t>
            </a:r>
            <a:r>
              <a:rPr lang="hu-HU" dirty="0" err="1"/>
              <a:t>but</a:t>
            </a:r>
            <a:r>
              <a:rPr lang="hu-HU" dirty="0"/>
              <a:t> </a:t>
            </a:r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earlier</a:t>
            </a:r>
            <a:r>
              <a:rPr lang="hu-HU" dirty="0"/>
              <a:t> / </a:t>
            </a:r>
            <a:r>
              <a:rPr lang="hu-HU" dirty="0" err="1"/>
              <a:t>later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</a:t>
            </a:r>
            <a:r>
              <a:rPr lang="hu-HU" dirty="0" err="1"/>
              <a:t>referred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amounts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received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/ </a:t>
            </a:r>
            <a:r>
              <a:rPr lang="hu-HU" dirty="0" err="1"/>
              <a:t>three</a:t>
            </a:r>
            <a:r>
              <a:rPr lang="hu-HU" dirty="0"/>
              <a:t> </a:t>
            </a:r>
            <a:r>
              <a:rPr lang="hu-HU" dirty="0" err="1"/>
              <a:t>weeks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</a:t>
            </a:r>
            <a:r>
              <a:rPr lang="hu-HU" dirty="0" err="1"/>
              <a:t>discount</a:t>
            </a:r>
            <a:r>
              <a:rPr lang="hu-HU" dirty="0"/>
              <a:t> </a:t>
            </a:r>
            <a:r>
              <a:rPr lang="hu-HU" dirty="0" err="1"/>
              <a:t>rate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4 is </a:t>
            </a:r>
            <a:r>
              <a:rPr lang="hu-HU" dirty="0" err="1"/>
              <a:t>larger</a:t>
            </a:r>
            <a:r>
              <a:rPr lang="hu-HU" dirty="0"/>
              <a:t>, </a:t>
            </a:r>
            <a:r>
              <a:rPr lang="hu-HU" dirty="0" err="1"/>
              <a:t>than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5, </a:t>
            </a:r>
            <a:r>
              <a:rPr lang="hu-HU" dirty="0" err="1"/>
              <a:t>then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is more </a:t>
            </a:r>
            <a:r>
              <a:rPr lang="hu-HU" dirty="0" err="1"/>
              <a:t>impatient</a:t>
            </a:r>
            <a:r>
              <a:rPr lang="hu-HU" dirty="0"/>
              <a:t> over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short</a:t>
            </a:r>
            <a:r>
              <a:rPr lang="hu-HU" dirty="0"/>
              <a:t> </a:t>
            </a:r>
            <a:r>
              <a:rPr lang="hu-HU" dirty="0" err="1"/>
              <a:t>run</a:t>
            </a:r>
            <a:r>
              <a:rPr lang="hu-HU" dirty="0"/>
              <a:t>, </a:t>
            </a:r>
            <a:r>
              <a:rPr lang="hu-HU" dirty="0" err="1"/>
              <a:t>than</a:t>
            </a:r>
            <a:r>
              <a:rPr lang="hu-HU" dirty="0"/>
              <a:t> over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long</a:t>
            </a:r>
            <a:r>
              <a:rPr lang="hu-HU" dirty="0"/>
              <a:t> </a:t>
            </a:r>
            <a:r>
              <a:rPr lang="hu-HU" dirty="0" err="1"/>
              <a:t>run</a:t>
            </a:r>
            <a:r>
              <a:rPr lang="hu-HU" dirty="0"/>
              <a:t> and </a:t>
            </a:r>
            <a:r>
              <a:rPr lang="hu-HU" dirty="0" err="1"/>
              <a:t>suffers</a:t>
            </a:r>
            <a:r>
              <a:rPr lang="hu-HU" dirty="0"/>
              <a:t> </a:t>
            </a:r>
            <a:r>
              <a:rPr lang="hu-HU" dirty="0" err="1"/>
              <a:t>present</a:t>
            </a:r>
            <a:r>
              <a:rPr lang="hu-HU" dirty="0"/>
              <a:t> </a:t>
            </a:r>
            <a:r>
              <a:rPr lang="hu-HU" dirty="0" err="1"/>
              <a:t>bias</a:t>
            </a:r>
            <a:r>
              <a:rPr lang="hu-HU" dirty="0"/>
              <a:t>. </a:t>
            </a:r>
            <a:r>
              <a:rPr lang="hu-HU" dirty="0" err="1"/>
              <a:t>Those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exhibit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reverse</a:t>
            </a:r>
            <a:r>
              <a:rPr lang="hu-HU" dirty="0"/>
              <a:t> </a:t>
            </a:r>
            <a:r>
              <a:rPr lang="hu-HU" dirty="0" err="1"/>
              <a:t>relationship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called</a:t>
            </a:r>
            <a:r>
              <a:rPr lang="hu-HU" dirty="0"/>
              <a:t> </a:t>
            </a:r>
            <a:r>
              <a:rPr lang="hu-HU" dirty="0" err="1"/>
              <a:t>future</a:t>
            </a:r>
            <a:r>
              <a:rPr lang="hu-HU" dirty="0"/>
              <a:t> </a:t>
            </a:r>
            <a:r>
              <a:rPr lang="hu-HU" dirty="0" err="1"/>
              <a:t>biased</a:t>
            </a:r>
            <a:r>
              <a:rPr lang="hu-HU" dirty="0"/>
              <a:t>. </a:t>
            </a:r>
            <a:r>
              <a:rPr lang="hu-HU" dirty="0" err="1"/>
              <a:t>Present</a:t>
            </a:r>
            <a:r>
              <a:rPr lang="hu-HU" dirty="0"/>
              <a:t> </a:t>
            </a:r>
            <a:r>
              <a:rPr lang="hu-HU" dirty="0" err="1"/>
              <a:t>bias</a:t>
            </a:r>
            <a:r>
              <a:rPr lang="hu-HU" dirty="0"/>
              <a:t> </a:t>
            </a:r>
            <a:r>
              <a:rPr lang="hu-HU" dirty="0" err="1"/>
              <a:t>implies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has </a:t>
            </a:r>
            <a:r>
              <a:rPr lang="hu-HU" dirty="0" err="1"/>
              <a:t>difficulties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delay</a:t>
            </a:r>
            <a:r>
              <a:rPr lang="hu-HU" dirty="0"/>
              <a:t> </a:t>
            </a:r>
            <a:r>
              <a:rPr lang="hu-HU" dirty="0" err="1"/>
              <a:t>gratification</a:t>
            </a:r>
            <a:r>
              <a:rPr lang="hu-HU" dirty="0"/>
              <a:t> and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 smtClean="0"/>
              <a:t>may</a:t>
            </a:r>
            <a:r>
              <a:rPr lang="hu-HU" dirty="0" smtClean="0"/>
              <a:t> </a:t>
            </a:r>
            <a:r>
              <a:rPr lang="hu-HU" dirty="0" err="1"/>
              <a:t>affect</a:t>
            </a:r>
            <a:r>
              <a:rPr lang="hu-HU" dirty="0"/>
              <a:t> </a:t>
            </a:r>
            <a:r>
              <a:rPr lang="hu-HU" dirty="0" err="1"/>
              <a:t>academic</a:t>
            </a:r>
            <a:r>
              <a:rPr lang="hu-HU" dirty="0"/>
              <a:t> </a:t>
            </a:r>
            <a:r>
              <a:rPr lang="hu-HU" dirty="0" err="1"/>
              <a:t>achievement</a:t>
            </a:r>
            <a:r>
              <a:rPr lang="hu-HU" dirty="0" smtClean="0"/>
              <a:t>.</a:t>
            </a:r>
          </a:p>
          <a:p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remarks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order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First</a:t>
            </a:r>
            <a:r>
              <a:rPr lang="hu-HU" dirty="0"/>
              <a:t>, </a:t>
            </a:r>
            <a:r>
              <a:rPr lang="hu-HU" dirty="0" err="1"/>
              <a:t>generally</a:t>
            </a:r>
            <a:r>
              <a:rPr lang="hu-HU" dirty="0"/>
              <a:t> </a:t>
            </a:r>
            <a:r>
              <a:rPr lang="hu-HU" dirty="0" err="1"/>
              <a:t>these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preference</a:t>
            </a:r>
            <a:r>
              <a:rPr lang="hu-HU" dirty="0"/>
              <a:t> </a:t>
            </a:r>
            <a:r>
              <a:rPr lang="hu-HU" dirty="0" err="1"/>
              <a:t>tests</a:t>
            </a:r>
            <a:r>
              <a:rPr lang="hu-HU" dirty="0"/>
              <a:t> </a:t>
            </a:r>
            <a:r>
              <a:rPr lang="hu-HU" dirty="0" err="1"/>
              <a:t>involve</a:t>
            </a:r>
            <a:r>
              <a:rPr lang="hu-HU" dirty="0"/>
              <a:t> a </a:t>
            </a:r>
            <a:r>
              <a:rPr lang="hu-HU" dirty="0" err="1"/>
              <a:t>farther</a:t>
            </a:r>
            <a:r>
              <a:rPr lang="hu-HU" dirty="0"/>
              <a:t> </a:t>
            </a:r>
            <a:r>
              <a:rPr lang="hu-HU" dirty="0" err="1"/>
              <a:t>away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horizon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set</a:t>
            </a:r>
            <a:r>
              <a:rPr lang="hu-HU" dirty="0"/>
              <a:t> of </a:t>
            </a:r>
            <a:r>
              <a:rPr lang="hu-HU" dirty="0" err="1"/>
              <a:t>questions</a:t>
            </a:r>
            <a:r>
              <a:rPr lang="hu-HU" dirty="0"/>
              <a:t>.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instance</a:t>
            </a:r>
            <a:r>
              <a:rPr lang="hu-HU" dirty="0"/>
              <a:t>, </a:t>
            </a:r>
            <a:r>
              <a:rPr lang="hu-HU" dirty="0" err="1"/>
              <a:t>Meier</a:t>
            </a:r>
            <a:r>
              <a:rPr lang="hu-HU" dirty="0"/>
              <a:t> and </a:t>
            </a:r>
            <a:r>
              <a:rPr lang="hu-HU" dirty="0" err="1"/>
              <a:t>Sprenger</a:t>
            </a:r>
            <a:r>
              <a:rPr lang="hu-HU" dirty="0"/>
              <a:t> (2010) </a:t>
            </a:r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now</a:t>
            </a:r>
            <a:r>
              <a:rPr lang="hu-HU" dirty="0"/>
              <a:t> vs. 1 </a:t>
            </a:r>
            <a:r>
              <a:rPr lang="hu-HU" dirty="0" err="1"/>
              <a:t>week</a:t>
            </a:r>
            <a:r>
              <a:rPr lang="hu-HU" dirty="0"/>
              <a:t> and 6 </a:t>
            </a:r>
            <a:r>
              <a:rPr lang="hu-HU" dirty="0" err="1"/>
              <a:t>weeks</a:t>
            </a:r>
            <a:r>
              <a:rPr lang="hu-HU" dirty="0"/>
              <a:t> vs. 7 </a:t>
            </a:r>
            <a:r>
              <a:rPr lang="hu-HU" dirty="0" err="1"/>
              <a:t>weeks</a:t>
            </a:r>
            <a:r>
              <a:rPr lang="hu-HU" dirty="0"/>
              <a:t>, </a:t>
            </a:r>
            <a:r>
              <a:rPr lang="hu-HU" dirty="0" err="1"/>
              <a:t>Dean</a:t>
            </a:r>
            <a:r>
              <a:rPr lang="hu-HU" dirty="0"/>
              <a:t> and </a:t>
            </a:r>
            <a:r>
              <a:rPr lang="hu-HU" dirty="0" err="1"/>
              <a:t>Ortoleva</a:t>
            </a:r>
            <a:r>
              <a:rPr lang="hu-HU" dirty="0"/>
              <a:t> (2015) </a:t>
            </a:r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now</a:t>
            </a:r>
            <a:r>
              <a:rPr lang="hu-HU" dirty="0"/>
              <a:t> vs. 1 </a:t>
            </a:r>
            <a:r>
              <a:rPr lang="hu-HU" dirty="0" err="1"/>
              <a:t>week</a:t>
            </a:r>
            <a:r>
              <a:rPr lang="hu-HU" dirty="0"/>
              <a:t> and 5/6 </a:t>
            </a:r>
            <a:r>
              <a:rPr lang="hu-HU" dirty="0" err="1"/>
              <a:t>weeks</a:t>
            </a:r>
            <a:r>
              <a:rPr lang="hu-HU" dirty="0"/>
              <a:t> </a:t>
            </a:r>
            <a:r>
              <a:rPr lang="hu-HU" dirty="0" err="1"/>
              <a:t>vs.6</a:t>
            </a:r>
            <a:r>
              <a:rPr lang="hu-HU" dirty="0"/>
              <a:t>/ 7 </a:t>
            </a:r>
            <a:r>
              <a:rPr lang="hu-HU" dirty="0" err="1" smtClean="0"/>
              <a:t>weeks</a:t>
            </a:r>
            <a:r>
              <a:rPr lang="hu-HU" dirty="0" smtClean="0"/>
              <a:t>.</a:t>
            </a:r>
          </a:p>
          <a:p>
            <a:pPr lvl="1"/>
            <a:r>
              <a:rPr lang="hu-HU" dirty="0" err="1" smtClean="0"/>
              <a:t>Second</a:t>
            </a:r>
            <a:r>
              <a:rPr lang="hu-HU" dirty="0"/>
              <a:t>,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explained</a:t>
            </a:r>
            <a:r>
              <a:rPr lang="hu-HU" dirty="0"/>
              <a:t> </a:t>
            </a:r>
            <a:r>
              <a:rPr lang="hu-HU" dirty="0" err="1"/>
              <a:t>carefully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payment</a:t>
            </a:r>
            <a:r>
              <a:rPr lang="hu-HU" dirty="0"/>
              <a:t> </a:t>
            </a:r>
            <a:r>
              <a:rPr lang="hu-HU" dirty="0" err="1"/>
              <a:t>involved</a:t>
            </a:r>
            <a:r>
              <a:rPr lang="hu-HU" dirty="0"/>
              <a:t> </a:t>
            </a:r>
            <a:r>
              <a:rPr lang="hu-HU" dirty="0" err="1"/>
              <a:t>getting</a:t>
            </a:r>
            <a:r>
              <a:rPr lang="hu-HU" dirty="0"/>
              <a:t> </a:t>
            </a:r>
            <a:r>
              <a:rPr lang="hu-HU" dirty="0" err="1"/>
              <a:t>paid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/>
              <a:t>, </a:t>
            </a:r>
            <a:r>
              <a:rPr lang="hu-HU" dirty="0" err="1"/>
              <a:t>then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receive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corresponding</a:t>
            </a:r>
            <a:r>
              <a:rPr lang="hu-HU" dirty="0"/>
              <a:t> </a:t>
            </a:r>
            <a:r>
              <a:rPr lang="hu-HU" dirty="0" err="1"/>
              <a:t>amount</a:t>
            </a:r>
            <a:r>
              <a:rPr lang="hu-HU" dirty="0"/>
              <a:t> of </a:t>
            </a:r>
            <a:r>
              <a:rPr lang="hu-HU" dirty="0" err="1"/>
              <a:t>money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an </a:t>
            </a:r>
            <a:r>
              <a:rPr lang="hu-HU" dirty="0" err="1"/>
              <a:t>envelope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teacher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course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carry</a:t>
            </a:r>
            <a:r>
              <a:rPr lang="hu-HU" dirty="0"/>
              <a:t> out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also</a:t>
            </a:r>
            <a:r>
              <a:rPr lang="hu-HU" dirty="0"/>
              <a:t> </a:t>
            </a:r>
            <a:r>
              <a:rPr lang="hu-HU" dirty="0" err="1"/>
              <a:t>added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was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problem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payment</a:t>
            </a:r>
            <a:r>
              <a:rPr lang="hu-HU" dirty="0"/>
              <a:t>,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should</a:t>
            </a:r>
            <a:r>
              <a:rPr lang="hu-HU" dirty="0"/>
              <a:t> </a:t>
            </a:r>
            <a:r>
              <a:rPr lang="hu-HU" dirty="0" err="1"/>
              <a:t>contact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secretary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Department</a:t>
            </a:r>
            <a:r>
              <a:rPr lang="hu-HU" dirty="0"/>
              <a:t> of </a:t>
            </a:r>
            <a:r>
              <a:rPr lang="hu-HU" dirty="0" err="1"/>
              <a:t>Economics</a:t>
            </a:r>
            <a:r>
              <a:rPr lang="hu-HU" dirty="0"/>
              <a:t>.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144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Competitive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/>
              <a:t>After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5 </a:t>
            </a:r>
            <a:r>
              <a:rPr lang="hu-HU" dirty="0" err="1"/>
              <a:t>we</a:t>
            </a:r>
            <a:r>
              <a:rPr lang="hu-HU" dirty="0"/>
              <a:t> had a </a:t>
            </a:r>
            <a:r>
              <a:rPr lang="hu-HU" dirty="0" err="1"/>
              <a:t>8-item</a:t>
            </a:r>
            <a:r>
              <a:rPr lang="hu-HU" dirty="0"/>
              <a:t> </a:t>
            </a:r>
            <a:r>
              <a:rPr lang="hu-HU" dirty="0" smtClean="0"/>
              <a:t>test. </a:t>
            </a:r>
          </a:p>
          <a:p>
            <a:r>
              <a:rPr lang="hu-HU" dirty="0" smtClean="0"/>
              <a:t>The </a:t>
            </a:r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three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a </a:t>
            </a:r>
            <a:r>
              <a:rPr lang="hu-HU" dirty="0" err="1"/>
              <a:t>variant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cognitive</a:t>
            </a:r>
            <a:r>
              <a:rPr lang="hu-HU" dirty="0"/>
              <a:t> </a:t>
            </a:r>
            <a:r>
              <a:rPr lang="hu-HU" dirty="0" err="1"/>
              <a:t>reflection</a:t>
            </a:r>
            <a:r>
              <a:rPr lang="hu-HU" dirty="0"/>
              <a:t> test (Frederick, 2005).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reformulated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 smtClean="0"/>
              <a:t>questions</a:t>
            </a:r>
            <a:r>
              <a:rPr lang="hu-HU" dirty="0" smtClean="0"/>
              <a:t>. </a:t>
            </a:r>
          </a:p>
          <a:p>
            <a:r>
              <a:rPr lang="hu-HU" dirty="0" smtClean="0"/>
              <a:t>The </a:t>
            </a:r>
            <a:r>
              <a:rPr lang="hu-HU" dirty="0"/>
              <a:t>rest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 </a:t>
            </a:r>
            <a:r>
              <a:rPr lang="hu-HU" dirty="0" err="1"/>
              <a:t>involved</a:t>
            </a:r>
            <a:r>
              <a:rPr lang="hu-HU" dirty="0"/>
              <a:t> </a:t>
            </a:r>
            <a:r>
              <a:rPr lang="hu-HU" dirty="0" err="1"/>
              <a:t>general</a:t>
            </a:r>
            <a:r>
              <a:rPr lang="hu-HU" dirty="0"/>
              <a:t> and </a:t>
            </a:r>
            <a:r>
              <a:rPr lang="hu-HU" dirty="0" err="1"/>
              <a:t>popular</a:t>
            </a:r>
            <a:r>
              <a:rPr lang="hu-HU" dirty="0"/>
              <a:t> </a:t>
            </a:r>
            <a:r>
              <a:rPr lang="hu-HU" dirty="0" err="1" smtClean="0"/>
              <a:t>knowledge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measure</a:t>
            </a:r>
            <a:r>
              <a:rPr lang="hu-HU" dirty="0" smtClean="0"/>
              <a:t> </a:t>
            </a:r>
            <a:r>
              <a:rPr lang="hu-HU" dirty="0" err="1" smtClean="0"/>
              <a:t>overconfidence</a:t>
            </a:r>
            <a:r>
              <a:rPr lang="hu-HU" dirty="0" smtClean="0"/>
              <a:t>,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asked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many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thought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answered</a:t>
            </a:r>
            <a:r>
              <a:rPr lang="hu-HU" dirty="0"/>
              <a:t> </a:t>
            </a:r>
            <a:r>
              <a:rPr lang="hu-HU" dirty="0" err="1"/>
              <a:t>correctly</a:t>
            </a:r>
            <a:r>
              <a:rPr lang="hu-HU" dirty="0"/>
              <a:t>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did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incentivize</a:t>
            </a:r>
            <a:r>
              <a:rPr lang="hu-HU" dirty="0"/>
              <a:t>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question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smtClean="0"/>
              <a:t>The </a:t>
            </a:r>
            <a:r>
              <a:rPr lang="hu-HU" dirty="0"/>
              <a:t>test </a:t>
            </a:r>
            <a:r>
              <a:rPr lang="hu-HU" dirty="0" err="1"/>
              <a:t>served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a </a:t>
            </a:r>
            <a:r>
              <a:rPr lang="hu-HU" dirty="0" err="1"/>
              <a:t>basis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decision</a:t>
            </a:r>
            <a:r>
              <a:rPr lang="hu-HU" dirty="0"/>
              <a:t> 6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which</a:t>
            </a:r>
            <a:r>
              <a:rPr lang="hu-HU" dirty="0"/>
              <a:t> </a:t>
            </a:r>
            <a:r>
              <a:rPr lang="hu-HU" dirty="0" err="1"/>
              <a:t>particpants</a:t>
            </a:r>
            <a:r>
              <a:rPr lang="hu-HU" dirty="0"/>
              <a:t> had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decide</a:t>
            </a:r>
            <a:r>
              <a:rPr lang="hu-HU" dirty="0"/>
              <a:t> </a:t>
            </a:r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like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paid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correct</a:t>
            </a:r>
            <a:r>
              <a:rPr lang="hu-HU" dirty="0"/>
              <a:t> </a:t>
            </a:r>
            <a:r>
              <a:rPr lang="hu-HU" dirty="0" err="1"/>
              <a:t>answers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test.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could</a:t>
            </a:r>
            <a:r>
              <a:rPr lang="hu-HU" dirty="0"/>
              <a:t> </a:t>
            </a:r>
            <a:r>
              <a:rPr lang="hu-HU" dirty="0" err="1"/>
              <a:t>choose</a:t>
            </a:r>
            <a:r>
              <a:rPr lang="hu-HU" dirty="0"/>
              <a:t> a </a:t>
            </a:r>
            <a:r>
              <a:rPr lang="hu-HU" dirty="0" err="1"/>
              <a:t>flat-rate</a:t>
            </a:r>
            <a:r>
              <a:rPr lang="hu-HU" dirty="0"/>
              <a:t> </a:t>
            </a:r>
            <a:r>
              <a:rPr lang="hu-HU" dirty="0" err="1"/>
              <a:t>compensation</a:t>
            </a:r>
            <a:r>
              <a:rPr lang="hu-HU" dirty="0"/>
              <a:t> of 250 </a:t>
            </a:r>
            <a:r>
              <a:rPr lang="hu-HU" dirty="0" err="1"/>
              <a:t>Forints</a:t>
            </a:r>
            <a:r>
              <a:rPr lang="hu-HU" dirty="0"/>
              <a:t> per </a:t>
            </a:r>
            <a:r>
              <a:rPr lang="hu-HU" dirty="0" err="1"/>
              <a:t>correct</a:t>
            </a:r>
            <a:r>
              <a:rPr lang="hu-HU" dirty="0"/>
              <a:t> </a:t>
            </a:r>
            <a:r>
              <a:rPr lang="hu-HU" dirty="0" err="1"/>
              <a:t>answer</a:t>
            </a:r>
            <a:r>
              <a:rPr lang="hu-HU" dirty="0"/>
              <a:t> (maximum </a:t>
            </a:r>
            <a:r>
              <a:rPr lang="hu-HU" dirty="0" err="1"/>
              <a:t>amount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received</a:t>
            </a:r>
            <a:r>
              <a:rPr lang="hu-HU" dirty="0"/>
              <a:t>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way</a:t>
            </a:r>
            <a:r>
              <a:rPr lang="hu-HU" dirty="0"/>
              <a:t> is 2000 </a:t>
            </a:r>
            <a:r>
              <a:rPr lang="hu-HU" dirty="0" err="1"/>
              <a:t>Forints</a:t>
            </a:r>
            <a:r>
              <a:rPr lang="hu-HU" dirty="0"/>
              <a:t>) </a:t>
            </a:r>
            <a:r>
              <a:rPr lang="hu-HU" dirty="0" err="1"/>
              <a:t>or</a:t>
            </a:r>
            <a:r>
              <a:rPr lang="hu-HU" dirty="0"/>
              <a:t> a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compensation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consisted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picking</a:t>
            </a:r>
            <a:r>
              <a:rPr lang="hu-HU" dirty="0"/>
              <a:t> </a:t>
            </a:r>
            <a:r>
              <a:rPr lang="hu-HU" dirty="0" err="1"/>
              <a:t>randomly</a:t>
            </a:r>
            <a:r>
              <a:rPr lang="hu-HU" dirty="0"/>
              <a:t> </a:t>
            </a:r>
            <a:r>
              <a:rPr lang="hu-HU" dirty="0" err="1"/>
              <a:t>another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 and </a:t>
            </a:r>
            <a:r>
              <a:rPr lang="hu-HU" dirty="0" err="1"/>
              <a:t>compare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number</a:t>
            </a:r>
            <a:r>
              <a:rPr lang="hu-HU" dirty="0"/>
              <a:t> of </a:t>
            </a:r>
            <a:r>
              <a:rPr lang="hu-HU" dirty="0" err="1"/>
              <a:t>correct</a:t>
            </a:r>
            <a:r>
              <a:rPr lang="hu-HU" dirty="0"/>
              <a:t> </a:t>
            </a:r>
            <a:r>
              <a:rPr lang="hu-HU" dirty="0" err="1"/>
              <a:t>answers</a:t>
            </a:r>
            <a:r>
              <a:rPr lang="hu-HU" dirty="0"/>
              <a:t>.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paid</a:t>
            </a:r>
            <a:r>
              <a:rPr lang="hu-HU" dirty="0"/>
              <a:t> had more / an </a:t>
            </a:r>
            <a:r>
              <a:rPr lang="hu-HU" dirty="0" err="1"/>
              <a:t>equal</a:t>
            </a:r>
            <a:r>
              <a:rPr lang="hu-HU" dirty="0"/>
              <a:t> </a:t>
            </a:r>
            <a:r>
              <a:rPr lang="hu-HU" dirty="0" err="1"/>
              <a:t>number</a:t>
            </a:r>
            <a:r>
              <a:rPr lang="hu-HU" dirty="0"/>
              <a:t> of / less </a:t>
            </a:r>
            <a:r>
              <a:rPr lang="hu-HU" dirty="0" err="1"/>
              <a:t>correct</a:t>
            </a:r>
            <a:r>
              <a:rPr lang="hu-HU" dirty="0"/>
              <a:t> </a:t>
            </a:r>
            <a:r>
              <a:rPr lang="hu-HU" dirty="0" err="1"/>
              <a:t>answers</a:t>
            </a:r>
            <a:r>
              <a:rPr lang="hu-HU" dirty="0"/>
              <a:t>, </a:t>
            </a:r>
            <a:r>
              <a:rPr lang="hu-HU" dirty="0" err="1"/>
              <a:t>then</a:t>
            </a:r>
            <a:r>
              <a:rPr lang="hu-HU" dirty="0"/>
              <a:t> </a:t>
            </a:r>
            <a:r>
              <a:rPr lang="hu-HU" dirty="0" err="1"/>
              <a:t>she</a:t>
            </a:r>
            <a:r>
              <a:rPr lang="hu-HU" dirty="0"/>
              <a:t> </a:t>
            </a:r>
            <a:r>
              <a:rPr lang="hu-HU" dirty="0" err="1"/>
              <a:t>would</a:t>
            </a:r>
            <a:r>
              <a:rPr lang="hu-HU" dirty="0"/>
              <a:t> </a:t>
            </a:r>
            <a:r>
              <a:rPr lang="hu-HU" dirty="0" err="1"/>
              <a:t>receive</a:t>
            </a:r>
            <a:r>
              <a:rPr lang="hu-HU" dirty="0"/>
              <a:t> 4500 / 2500 / 0 </a:t>
            </a:r>
            <a:r>
              <a:rPr lang="hu-HU" dirty="0" err="1"/>
              <a:t>Forints</a:t>
            </a:r>
            <a:r>
              <a:rPr lang="hu-HU" dirty="0"/>
              <a:t>. The </a:t>
            </a:r>
            <a:r>
              <a:rPr lang="hu-HU" dirty="0" err="1"/>
              <a:t>choice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compensation</a:t>
            </a:r>
            <a:r>
              <a:rPr lang="hu-HU" dirty="0"/>
              <a:t> </a:t>
            </a:r>
            <a:r>
              <a:rPr lang="hu-HU" dirty="0" err="1"/>
              <a:t>scheme</a:t>
            </a:r>
            <a:r>
              <a:rPr lang="hu-HU" dirty="0"/>
              <a:t> </a:t>
            </a:r>
            <a:r>
              <a:rPr lang="hu-HU" dirty="0" err="1"/>
              <a:t>reveals</a:t>
            </a:r>
            <a:r>
              <a:rPr lang="hu-HU" dirty="0"/>
              <a:t>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.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88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Academic</a:t>
            </a:r>
            <a:r>
              <a:rPr lang="hu-HU" dirty="0" smtClean="0"/>
              <a:t> performance and </a:t>
            </a:r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 smtClean="0"/>
              <a:t>success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</a:t>
            </a:r>
            <a:r>
              <a:rPr lang="hu-HU" dirty="0" err="1"/>
              <a:t>host</a:t>
            </a:r>
            <a:r>
              <a:rPr lang="hu-HU" dirty="0"/>
              <a:t> of </a:t>
            </a:r>
            <a:r>
              <a:rPr lang="hu-HU" dirty="0" err="1" smtClean="0"/>
              <a:t>factors</a:t>
            </a:r>
            <a:r>
              <a:rPr lang="hu-HU" dirty="0" smtClean="0"/>
              <a:t> </a:t>
            </a:r>
            <a:r>
              <a:rPr lang="hu-HU" dirty="0" err="1" smtClean="0"/>
              <a:t>affect</a:t>
            </a:r>
            <a:r>
              <a:rPr lang="hu-HU" dirty="0" smtClean="0"/>
              <a:t> </a:t>
            </a:r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 smtClean="0"/>
              <a:t>success</a:t>
            </a:r>
            <a:r>
              <a:rPr lang="hu-HU" dirty="0" smtClean="0"/>
              <a:t>. Most </a:t>
            </a:r>
            <a:r>
              <a:rPr lang="hu-HU" dirty="0" err="1" smtClean="0"/>
              <a:t>important</a:t>
            </a:r>
            <a:r>
              <a:rPr lang="hu-HU" dirty="0" smtClean="0"/>
              <a:t> </a:t>
            </a:r>
            <a:r>
              <a:rPr lang="hu-HU" dirty="0" err="1" smtClean="0"/>
              <a:t>ones</a:t>
            </a:r>
            <a:r>
              <a:rPr lang="hu-HU" dirty="0" smtClean="0"/>
              <a:t>: </a:t>
            </a:r>
            <a:r>
              <a:rPr lang="hu-HU" dirty="0" err="1"/>
              <a:t>family</a:t>
            </a:r>
            <a:r>
              <a:rPr lang="hu-HU" dirty="0"/>
              <a:t> </a:t>
            </a:r>
            <a:r>
              <a:rPr lang="hu-HU" dirty="0" err="1"/>
              <a:t>background</a:t>
            </a:r>
            <a:r>
              <a:rPr lang="hu-HU" dirty="0"/>
              <a:t>, </a:t>
            </a:r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/>
              <a:t>traits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educational</a:t>
            </a:r>
            <a:r>
              <a:rPr lang="hu-HU" dirty="0"/>
              <a:t> </a:t>
            </a:r>
            <a:r>
              <a:rPr lang="hu-HU" dirty="0" err="1" smtClean="0"/>
              <a:t>attainment</a:t>
            </a:r>
            <a:r>
              <a:rPr lang="hu-HU" dirty="0" smtClean="0"/>
              <a:t>.</a:t>
            </a:r>
          </a:p>
          <a:p>
            <a:r>
              <a:rPr lang="hu-HU" dirty="0" err="1"/>
              <a:t>School</a:t>
            </a:r>
            <a:r>
              <a:rPr lang="hu-HU" dirty="0"/>
              <a:t> performance </a:t>
            </a:r>
            <a:r>
              <a:rPr lang="hu-HU" dirty="0" err="1"/>
              <a:t>determines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a </a:t>
            </a:r>
            <a:r>
              <a:rPr lang="hu-HU" dirty="0" err="1"/>
              <a:t>large</a:t>
            </a:r>
            <a:r>
              <a:rPr lang="hu-HU" dirty="0"/>
              <a:t> </a:t>
            </a:r>
            <a:r>
              <a:rPr lang="hu-HU" dirty="0" err="1"/>
              <a:t>extent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success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smtClean="0"/>
              <a:t>life: </a:t>
            </a:r>
          </a:p>
          <a:p>
            <a:pPr lvl="1"/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/>
              <a:t>college </a:t>
            </a:r>
            <a:r>
              <a:rPr lang="hu-HU" dirty="0" err="1"/>
              <a:t>wage</a:t>
            </a:r>
            <a:r>
              <a:rPr lang="hu-HU" dirty="0"/>
              <a:t> </a:t>
            </a:r>
            <a:r>
              <a:rPr lang="hu-HU" dirty="0" err="1" smtClean="0"/>
              <a:t>premium</a:t>
            </a:r>
            <a:r>
              <a:rPr lang="hu-HU" dirty="0" smtClean="0"/>
              <a:t>;</a:t>
            </a:r>
          </a:p>
          <a:p>
            <a:pPr lvl="1"/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/>
              <a:t>positive</a:t>
            </a:r>
            <a:r>
              <a:rPr lang="hu-HU" dirty="0"/>
              <a:t> </a:t>
            </a:r>
            <a:r>
              <a:rPr lang="hu-HU" dirty="0" err="1"/>
              <a:t>relation</a:t>
            </a:r>
            <a:r>
              <a:rPr lang="hu-HU" dirty="0"/>
              <a:t> </a:t>
            </a:r>
            <a:r>
              <a:rPr lang="hu-HU" dirty="0" err="1"/>
              <a:t>between</a:t>
            </a:r>
            <a:r>
              <a:rPr lang="hu-HU" dirty="0"/>
              <a:t> </a:t>
            </a:r>
            <a:r>
              <a:rPr lang="hu-HU" dirty="0" err="1"/>
              <a:t>schooling</a:t>
            </a:r>
            <a:r>
              <a:rPr lang="hu-HU" dirty="0"/>
              <a:t> and </a:t>
            </a:r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socioeconomic</a:t>
            </a:r>
            <a:r>
              <a:rPr lang="hu-HU" dirty="0"/>
              <a:t> </a:t>
            </a:r>
            <a:r>
              <a:rPr lang="hu-HU" dirty="0" err="1" smtClean="0"/>
              <a:t>outcomes</a:t>
            </a:r>
            <a:r>
              <a:rPr lang="hu-HU" dirty="0" smtClean="0"/>
              <a:t> (</a:t>
            </a:r>
            <a:r>
              <a:rPr lang="hu-HU" dirty="0" err="1" smtClean="0"/>
              <a:t>e.g</a:t>
            </a:r>
            <a:r>
              <a:rPr lang="hu-HU" dirty="0" smtClean="0"/>
              <a:t>. </a:t>
            </a:r>
            <a:r>
              <a:rPr lang="hu-HU" dirty="0" err="1" smtClean="0"/>
              <a:t>health</a:t>
            </a:r>
            <a:r>
              <a:rPr lang="hu-HU" dirty="0" smtClean="0"/>
              <a:t>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11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variables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measured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 smtClean="0"/>
              <a:t>Gender</a:t>
            </a:r>
            <a:r>
              <a:rPr lang="hu-HU" dirty="0" smtClean="0"/>
              <a:t>, </a:t>
            </a:r>
            <a:r>
              <a:rPr lang="hu-HU" dirty="0" err="1"/>
              <a:t>year</a:t>
            </a:r>
            <a:r>
              <a:rPr lang="hu-HU" dirty="0"/>
              <a:t> of </a:t>
            </a:r>
            <a:r>
              <a:rPr lang="hu-HU" dirty="0" err="1"/>
              <a:t>birth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highest</a:t>
            </a:r>
            <a:r>
              <a:rPr lang="hu-HU" dirty="0"/>
              <a:t> </a:t>
            </a:r>
            <a:r>
              <a:rPr lang="hu-HU" dirty="0" err="1"/>
              <a:t>level</a:t>
            </a:r>
            <a:r>
              <a:rPr lang="hu-HU" dirty="0"/>
              <a:t> of </a:t>
            </a:r>
            <a:r>
              <a:rPr lang="hu-HU" dirty="0" err="1"/>
              <a:t>education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</a:t>
            </a:r>
            <a:r>
              <a:rPr lang="hu-HU" dirty="0"/>
              <a:t>.</a:t>
            </a:r>
          </a:p>
          <a:p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measured</a:t>
            </a:r>
            <a:r>
              <a:rPr lang="hu-HU" dirty="0"/>
              <a:t> </a:t>
            </a:r>
            <a:r>
              <a:rPr lang="hu-HU" dirty="0" err="1"/>
              <a:t>also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spent</a:t>
            </a:r>
            <a:r>
              <a:rPr lang="hu-HU" dirty="0"/>
              <a:t> </a:t>
            </a:r>
            <a:r>
              <a:rPr lang="hu-HU" dirty="0" err="1"/>
              <a:t>answering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</a:t>
            </a:r>
            <a:r>
              <a:rPr lang="hu-HU" dirty="0" err="1"/>
              <a:t>started</a:t>
            </a:r>
            <a:r>
              <a:rPr lang="hu-HU" dirty="0"/>
              <a:t> </a:t>
            </a:r>
            <a:r>
              <a:rPr lang="hu-HU" dirty="0" err="1"/>
              <a:t>after</a:t>
            </a:r>
            <a:r>
              <a:rPr lang="hu-HU" dirty="0"/>
              <a:t> </a:t>
            </a:r>
            <a:r>
              <a:rPr lang="hu-HU" dirty="0" err="1"/>
              <a:t>all</a:t>
            </a:r>
            <a:r>
              <a:rPr lang="hu-HU" dirty="0"/>
              <a:t> </a:t>
            </a:r>
            <a:r>
              <a:rPr lang="hu-HU" dirty="0" err="1"/>
              <a:t>questions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answered</a:t>
            </a:r>
            <a:r>
              <a:rPr lang="hu-HU" dirty="0"/>
              <a:t>,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recorded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and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 </a:t>
            </a:r>
            <a:r>
              <a:rPr lang="hu-HU" dirty="0" err="1"/>
              <a:t>handed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instruction</a:t>
            </a:r>
            <a:r>
              <a:rPr lang="hu-HU" dirty="0"/>
              <a:t> </a:t>
            </a:r>
            <a:r>
              <a:rPr lang="hu-HU" dirty="0" err="1"/>
              <a:t>sheets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wrote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note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measure</a:t>
            </a:r>
            <a:r>
              <a:rPr lang="hu-HU" dirty="0"/>
              <a:t> is </a:t>
            </a:r>
            <a:r>
              <a:rPr lang="hu-HU" dirty="0" err="1"/>
              <a:t>just</a:t>
            </a:r>
            <a:r>
              <a:rPr lang="hu-HU" dirty="0"/>
              <a:t> a proxy </a:t>
            </a:r>
            <a:r>
              <a:rPr lang="hu-HU" dirty="0" err="1"/>
              <a:t>because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they</a:t>
            </a:r>
            <a:r>
              <a:rPr lang="hu-HU" dirty="0"/>
              <a:t> </a:t>
            </a:r>
            <a:r>
              <a:rPr lang="hu-HU" dirty="0" err="1"/>
              <a:t>handed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sheets</a:t>
            </a:r>
            <a:r>
              <a:rPr lang="hu-HU" dirty="0"/>
              <a:t>, </a:t>
            </a:r>
            <a:r>
              <a:rPr lang="hu-HU" dirty="0" err="1"/>
              <a:t>they</a:t>
            </a:r>
            <a:r>
              <a:rPr lang="hu-HU" dirty="0"/>
              <a:t> had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approach</a:t>
            </a:r>
            <a:r>
              <a:rPr lang="hu-HU" dirty="0"/>
              <a:t> </a:t>
            </a:r>
            <a:r>
              <a:rPr lang="hu-HU" dirty="0" err="1"/>
              <a:t>us</a:t>
            </a:r>
            <a:r>
              <a:rPr lang="hu-HU" dirty="0"/>
              <a:t> and </a:t>
            </a:r>
            <a:r>
              <a:rPr lang="hu-HU" dirty="0" err="1"/>
              <a:t>sometimes</a:t>
            </a:r>
            <a:r>
              <a:rPr lang="hu-HU" dirty="0"/>
              <a:t> </a:t>
            </a:r>
            <a:r>
              <a:rPr lang="hu-HU" dirty="0" err="1"/>
              <a:t>wait</a:t>
            </a:r>
            <a:r>
              <a:rPr lang="hu-HU" dirty="0"/>
              <a:t> a bit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dealing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. </a:t>
            </a:r>
            <a:r>
              <a:rPr lang="hu-HU" dirty="0" err="1"/>
              <a:t>However</a:t>
            </a:r>
            <a:r>
              <a:rPr lang="hu-HU" dirty="0"/>
              <a:t>,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can</a:t>
            </a:r>
            <a:r>
              <a:rPr lang="hu-HU" dirty="0"/>
              <a:t> </a:t>
            </a:r>
            <a:r>
              <a:rPr lang="hu-HU" dirty="0" err="1" smtClean="0"/>
              <a:t>clearly</a:t>
            </a:r>
            <a:r>
              <a:rPr lang="hu-HU" dirty="0" smtClean="0"/>
              <a:t> </a:t>
            </a:r>
            <a:r>
              <a:rPr lang="hu-HU" dirty="0" err="1"/>
              <a:t>distinguish</a:t>
            </a:r>
            <a:r>
              <a:rPr lang="hu-HU" dirty="0"/>
              <a:t> </a:t>
            </a:r>
            <a:r>
              <a:rPr lang="hu-HU" dirty="0" err="1"/>
              <a:t>those</a:t>
            </a:r>
            <a:r>
              <a:rPr lang="hu-HU" dirty="0"/>
              <a:t> </a:t>
            </a:r>
            <a:r>
              <a:rPr lang="hu-HU" dirty="0" err="1"/>
              <a:t>who</a:t>
            </a:r>
            <a:r>
              <a:rPr lang="hu-HU" dirty="0"/>
              <a:t> </a:t>
            </a:r>
            <a:r>
              <a:rPr lang="hu-HU" dirty="0" err="1"/>
              <a:t>were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first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last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hand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sheets</a:t>
            </a:r>
            <a:r>
              <a:rPr lang="hu-HU" dirty="0"/>
              <a:t>.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495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9123" y="116632"/>
            <a:ext cx="8229600" cy="1143000"/>
          </a:xfrm>
        </p:spPr>
        <p:txBody>
          <a:bodyPr/>
          <a:lstStyle/>
          <a:p>
            <a:r>
              <a:rPr lang="hu-HU" dirty="0" err="1" smtClean="0"/>
              <a:t>Measurement</a:t>
            </a:r>
            <a:r>
              <a:rPr lang="hu-HU" dirty="0" smtClean="0"/>
              <a:t> </a:t>
            </a:r>
            <a:r>
              <a:rPr lang="hu-HU" dirty="0" err="1" smtClean="0"/>
              <a:t>validation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9123" y="1287799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our</a:t>
            </a:r>
            <a:r>
              <a:rPr lang="hu-HU" dirty="0" smtClean="0"/>
              <a:t> </a:t>
            </a:r>
            <a:r>
              <a:rPr lang="hu-HU" dirty="0" err="1" smtClean="0"/>
              <a:t>measures</a:t>
            </a:r>
            <a:r>
              <a:rPr lang="hu-HU" dirty="0" smtClean="0"/>
              <a:t> </a:t>
            </a:r>
            <a:r>
              <a:rPr lang="hu-HU" dirty="0" err="1" smtClean="0"/>
              <a:t>make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,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compare</a:t>
            </a:r>
            <a:r>
              <a:rPr lang="hu-HU" dirty="0" smtClean="0"/>
              <a:t> </a:t>
            </a:r>
            <a:r>
              <a:rPr lang="hu-HU" dirty="0" err="1" smtClean="0"/>
              <a:t>them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findings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literature</a:t>
            </a:r>
            <a:r>
              <a:rPr lang="hu-HU" dirty="0" smtClean="0"/>
              <a:t>. </a:t>
            </a:r>
            <a:r>
              <a:rPr lang="hu-HU" dirty="0" err="1" smtClean="0"/>
              <a:t>Dean-Ortoleva</a:t>
            </a:r>
            <a:r>
              <a:rPr lang="hu-HU" dirty="0" smtClean="0"/>
              <a:t> (2016), Falk et </a:t>
            </a:r>
            <a:r>
              <a:rPr lang="hu-HU" dirty="0" err="1" smtClean="0"/>
              <a:t>al</a:t>
            </a:r>
            <a:r>
              <a:rPr lang="hu-HU" dirty="0" smtClean="0"/>
              <a:t>. (2015)</a:t>
            </a:r>
          </a:p>
          <a:p>
            <a:r>
              <a:rPr lang="hu-HU" dirty="0" err="1" smtClean="0"/>
              <a:t>Multiple</a:t>
            </a:r>
            <a:r>
              <a:rPr lang="hu-HU" dirty="0" smtClean="0"/>
              <a:t> testing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handled</a:t>
            </a:r>
            <a:r>
              <a:rPr lang="hu-HU" dirty="0" smtClean="0"/>
              <a:t> </a:t>
            </a:r>
            <a:r>
              <a:rPr lang="hu-HU" dirty="0" err="1" smtClean="0"/>
              <a:t>yet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Hits</a:t>
            </a:r>
            <a:endParaRPr lang="hu-HU" dirty="0" smtClean="0"/>
          </a:p>
          <a:p>
            <a:pPr lvl="1"/>
            <a:r>
              <a:rPr lang="hu-HU" dirty="0" err="1" smtClean="0"/>
              <a:t>Significant</a:t>
            </a:r>
            <a:r>
              <a:rPr lang="hu-HU" dirty="0" smtClean="0"/>
              <a:t> </a:t>
            </a:r>
            <a:r>
              <a:rPr lang="hu-HU" dirty="0" err="1"/>
              <a:t>positive</a:t>
            </a:r>
            <a:r>
              <a:rPr lang="hu-HU" dirty="0"/>
              <a:t> </a:t>
            </a:r>
            <a:r>
              <a:rPr lang="hu-HU" dirty="0" err="1" smtClean="0"/>
              <a:t>correlations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short</a:t>
            </a:r>
            <a:r>
              <a:rPr lang="hu-HU" dirty="0" smtClean="0"/>
              <a:t> and </a:t>
            </a:r>
            <a:r>
              <a:rPr lang="hu-HU" dirty="0" err="1" smtClean="0"/>
              <a:t>long</a:t>
            </a:r>
            <a:r>
              <a:rPr lang="hu-HU" dirty="0" smtClean="0"/>
              <a:t> </a:t>
            </a:r>
            <a:r>
              <a:rPr lang="hu-HU" dirty="0" err="1" smtClean="0"/>
              <a:t>term</a:t>
            </a:r>
            <a:r>
              <a:rPr lang="hu-HU" dirty="0" smtClean="0"/>
              <a:t> </a:t>
            </a:r>
            <a:r>
              <a:rPr lang="hu-HU" dirty="0" err="1" smtClean="0"/>
              <a:t>discount</a:t>
            </a:r>
            <a:r>
              <a:rPr lang="hu-HU" dirty="0" smtClean="0"/>
              <a:t> </a:t>
            </a:r>
            <a:r>
              <a:rPr lang="hu-HU" dirty="0" err="1" smtClean="0"/>
              <a:t>factors</a:t>
            </a:r>
            <a:endParaRPr lang="hu-HU" dirty="0" smtClean="0"/>
          </a:p>
          <a:p>
            <a:pPr lvl="2"/>
            <a:r>
              <a:rPr lang="hu-HU" dirty="0" err="1" smtClean="0"/>
              <a:t>risk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uncertainty</a:t>
            </a:r>
            <a:r>
              <a:rPr lang="hu-HU" dirty="0"/>
              <a:t> </a:t>
            </a:r>
            <a:r>
              <a:rPr lang="hu-HU" dirty="0" err="1" smtClean="0"/>
              <a:t>aversion</a:t>
            </a:r>
            <a:r>
              <a:rPr lang="hu-HU" dirty="0" smtClean="0"/>
              <a:t>;</a:t>
            </a:r>
          </a:p>
          <a:p>
            <a:pPr lvl="2"/>
            <a:r>
              <a:rPr lang="hu-HU" dirty="0" err="1"/>
              <a:t>risk</a:t>
            </a:r>
            <a:r>
              <a:rPr lang="hu-HU" dirty="0"/>
              <a:t>/</a:t>
            </a:r>
            <a:r>
              <a:rPr lang="hu-HU" dirty="0" err="1"/>
              <a:t>uncertainty</a:t>
            </a:r>
            <a:r>
              <a:rPr lang="hu-HU" dirty="0"/>
              <a:t> </a:t>
            </a:r>
            <a:r>
              <a:rPr lang="hu-HU" dirty="0" err="1"/>
              <a:t>attitude</a:t>
            </a:r>
            <a:r>
              <a:rPr lang="hu-HU" dirty="0"/>
              <a:t> and </a:t>
            </a:r>
            <a:r>
              <a:rPr lang="hu-HU" dirty="0" err="1" smtClean="0"/>
              <a:t>discount</a:t>
            </a:r>
            <a:r>
              <a:rPr lang="hu-HU" dirty="0" smtClean="0"/>
              <a:t> </a:t>
            </a:r>
            <a:r>
              <a:rPr lang="hu-HU" dirty="0" err="1"/>
              <a:t>rates</a:t>
            </a:r>
            <a:endParaRPr lang="hu-HU" dirty="0" smtClean="0"/>
          </a:p>
          <a:p>
            <a:pPr lvl="1"/>
            <a:r>
              <a:rPr lang="hu-HU" dirty="0" err="1" smtClean="0"/>
              <a:t>Significant</a:t>
            </a:r>
            <a:r>
              <a:rPr lang="hu-HU" dirty="0" smtClean="0"/>
              <a:t> </a:t>
            </a:r>
            <a:r>
              <a:rPr lang="hu-HU" dirty="0" err="1" smtClean="0"/>
              <a:t>negative</a:t>
            </a:r>
            <a:r>
              <a:rPr lang="hu-HU" dirty="0" smtClean="0"/>
              <a:t> </a:t>
            </a:r>
            <a:r>
              <a:rPr lang="hu-HU" dirty="0" err="1" smtClean="0"/>
              <a:t>correlations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/>
              <a:t>discount</a:t>
            </a:r>
            <a:r>
              <a:rPr lang="hu-HU" dirty="0"/>
              <a:t> </a:t>
            </a:r>
            <a:r>
              <a:rPr lang="hu-HU" dirty="0" err="1"/>
              <a:t>rates</a:t>
            </a:r>
            <a:r>
              <a:rPr lang="hu-HU" dirty="0"/>
              <a:t> and </a:t>
            </a:r>
            <a:r>
              <a:rPr lang="hu-HU" dirty="0" err="1" smtClean="0"/>
              <a:t>cognitive</a:t>
            </a:r>
            <a:r>
              <a:rPr lang="hu-HU" dirty="0" smtClean="0"/>
              <a:t> </a:t>
            </a:r>
            <a:r>
              <a:rPr lang="hu-HU" dirty="0" err="1" smtClean="0"/>
              <a:t>abilities</a:t>
            </a:r>
            <a:endParaRPr lang="hu-HU" dirty="0" smtClean="0"/>
          </a:p>
          <a:p>
            <a:r>
              <a:rPr lang="hu-HU" dirty="0" err="1" smtClean="0"/>
              <a:t>Additional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endParaRPr lang="hu-HU" dirty="0" smtClean="0"/>
          </a:p>
          <a:p>
            <a:pPr lvl="1"/>
            <a:r>
              <a:rPr lang="hu-HU" dirty="0" err="1" smtClean="0"/>
              <a:t>Positive</a:t>
            </a:r>
            <a:r>
              <a:rPr lang="hu-HU" dirty="0" smtClean="0"/>
              <a:t> </a:t>
            </a:r>
            <a:r>
              <a:rPr lang="hu-HU" dirty="0" err="1" smtClean="0"/>
              <a:t>correlation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  <a:r>
              <a:rPr lang="hu-HU" dirty="0" err="1" smtClean="0"/>
              <a:t>risk</a:t>
            </a:r>
            <a:r>
              <a:rPr lang="hu-HU" dirty="0" smtClean="0"/>
              <a:t>/</a:t>
            </a:r>
            <a:r>
              <a:rPr lang="hu-HU" dirty="0" err="1" smtClean="0"/>
              <a:t>uncertainty</a:t>
            </a:r>
            <a:r>
              <a:rPr lang="hu-HU" dirty="0" smtClean="0"/>
              <a:t> and </a:t>
            </a:r>
            <a:r>
              <a:rPr lang="hu-HU" dirty="0" err="1" smtClean="0"/>
              <a:t>cooperativeness</a:t>
            </a:r>
            <a:endParaRPr lang="hu-HU" dirty="0" smtClean="0"/>
          </a:p>
          <a:p>
            <a:pPr lvl="1"/>
            <a:r>
              <a:rPr lang="hu-HU" dirty="0"/>
              <a:t> </a:t>
            </a:r>
            <a:r>
              <a:rPr lang="hu-HU" dirty="0" err="1" smtClean="0"/>
              <a:t>Women</a:t>
            </a:r>
            <a:r>
              <a:rPr lang="hu-HU" dirty="0" smtClean="0"/>
              <a:t> more </a:t>
            </a:r>
            <a:r>
              <a:rPr lang="hu-HU" dirty="0" err="1" smtClean="0"/>
              <a:t>risk</a:t>
            </a:r>
            <a:r>
              <a:rPr lang="hu-HU" dirty="0" smtClean="0"/>
              <a:t>/</a:t>
            </a:r>
            <a:r>
              <a:rPr lang="hu-HU" dirty="0" err="1" smtClean="0"/>
              <a:t>uncertainty</a:t>
            </a:r>
            <a:r>
              <a:rPr lang="hu-HU" dirty="0" smtClean="0"/>
              <a:t> </a:t>
            </a:r>
            <a:r>
              <a:rPr lang="hu-HU" dirty="0" err="1" smtClean="0"/>
              <a:t>averse</a:t>
            </a:r>
            <a:r>
              <a:rPr lang="hu-HU" dirty="0" smtClean="0"/>
              <a:t>, less </a:t>
            </a:r>
            <a:r>
              <a:rPr lang="hu-HU" dirty="0" err="1" smtClean="0"/>
              <a:t>good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cognitive</a:t>
            </a:r>
            <a:r>
              <a:rPr lang="hu-HU" dirty="0" smtClean="0"/>
              <a:t> test</a:t>
            </a:r>
          </a:p>
          <a:p>
            <a:endParaRPr lang="hu-HU" dirty="0"/>
          </a:p>
          <a:p>
            <a:r>
              <a:rPr lang="hu-HU" dirty="0" smtClean="0"/>
              <a:t>Overall, </a:t>
            </a:r>
            <a:r>
              <a:rPr lang="hu-HU" dirty="0" err="1" smtClean="0"/>
              <a:t>our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line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literature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495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Preferences</a:t>
            </a:r>
            <a:r>
              <a:rPr lang="hu-HU" dirty="0" smtClean="0"/>
              <a:t> and </a:t>
            </a:r>
            <a:r>
              <a:rPr lang="hu-HU" dirty="0" err="1" smtClean="0"/>
              <a:t>class</a:t>
            </a:r>
            <a:r>
              <a:rPr lang="hu-HU" dirty="0" smtClean="0"/>
              <a:t> </a:t>
            </a:r>
            <a:r>
              <a:rPr lang="hu-HU" dirty="0" err="1" smtClean="0"/>
              <a:t>marks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712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All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23</a:t>
            </a:fld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8796051" cy="643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Ellipszis 7"/>
          <p:cNvSpPr/>
          <p:nvPr/>
        </p:nvSpPr>
        <p:spPr>
          <a:xfrm>
            <a:off x="2627784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/>
          <p:cNvSpPr/>
          <p:nvPr/>
        </p:nvSpPr>
        <p:spPr>
          <a:xfrm>
            <a:off x="4716016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/>
          <p:cNvSpPr/>
          <p:nvPr/>
        </p:nvSpPr>
        <p:spPr>
          <a:xfrm>
            <a:off x="6804248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/>
          <p:cNvSpPr/>
          <p:nvPr/>
        </p:nvSpPr>
        <p:spPr>
          <a:xfrm>
            <a:off x="539552" y="2492896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Ellipszis 11"/>
          <p:cNvSpPr/>
          <p:nvPr/>
        </p:nvSpPr>
        <p:spPr>
          <a:xfrm>
            <a:off x="539552" y="4653136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127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hu-HU" dirty="0" err="1" smtClean="0"/>
              <a:t>By</a:t>
            </a:r>
            <a:r>
              <a:rPr lang="hu-HU" dirty="0" smtClean="0"/>
              <a:t> test </a:t>
            </a:r>
            <a:r>
              <a:rPr lang="hu-HU" dirty="0" err="1" smtClean="0"/>
              <a:t>type</a:t>
            </a:r>
            <a:r>
              <a:rPr lang="hu-HU" dirty="0" smtClean="0"/>
              <a:t> (</a:t>
            </a:r>
            <a:r>
              <a:rPr lang="hu-HU" dirty="0" err="1" smtClean="0"/>
              <a:t>grade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24</a:t>
            </a:fld>
            <a:endParaRPr lang="hu-H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64" y="631244"/>
            <a:ext cx="8612436" cy="6302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463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25</a:t>
            </a:fld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76200"/>
            <a:ext cx="916261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llipszis 7"/>
          <p:cNvSpPr/>
          <p:nvPr/>
        </p:nvSpPr>
        <p:spPr>
          <a:xfrm>
            <a:off x="2627784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/>
          <p:cNvSpPr/>
          <p:nvPr/>
        </p:nvSpPr>
        <p:spPr>
          <a:xfrm>
            <a:off x="4644008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/>
          <p:cNvSpPr/>
          <p:nvPr/>
        </p:nvSpPr>
        <p:spPr>
          <a:xfrm>
            <a:off x="6732240" y="548680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/>
          <p:cNvSpPr/>
          <p:nvPr/>
        </p:nvSpPr>
        <p:spPr>
          <a:xfrm>
            <a:off x="251520" y="2564904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Ellipszis 11"/>
          <p:cNvSpPr/>
          <p:nvPr/>
        </p:nvSpPr>
        <p:spPr>
          <a:xfrm>
            <a:off x="6804248" y="2564904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Ellipszis 12"/>
          <p:cNvSpPr/>
          <p:nvPr/>
        </p:nvSpPr>
        <p:spPr>
          <a:xfrm>
            <a:off x="251520" y="4437112"/>
            <a:ext cx="2016224" cy="20162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01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26</a:t>
            </a:fld>
            <a:endParaRPr lang="hu-H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89823"/>
            <a:ext cx="9144000" cy="66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23211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interesting</a:t>
            </a:r>
            <a:r>
              <a:rPr lang="hu-HU" dirty="0" smtClean="0"/>
              <a:t> </a:t>
            </a:r>
            <a:r>
              <a:rPr lang="hu-HU" dirty="0" err="1" smtClean="0"/>
              <a:t>ones</a:t>
            </a:r>
            <a:endParaRPr lang="hu-HU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90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28</a:t>
            </a:fld>
            <a:endParaRPr lang="hu-H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54373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7409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29</a:t>
            </a:fld>
            <a:endParaRPr lang="hu-H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58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9025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Preferences</a:t>
            </a:r>
            <a:r>
              <a:rPr lang="hu-HU" dirty="0" smtClean="0"/>
              <a:t> and </a:t>
            </a:r>
            <a:r>
              <a:rPr lang="hu-HU" dirty="0" err="1" smtClean="0"/>
              <a:t>educational</a:t>
            </a:r>
            <a:r>
              <a:rPr lang="hu-HU" dirty="0" smtClean="0"/>
              <a:t> </a:t>
            </a:r>
            <a:r>
              <a:rPr lang="hu-HU" dirty="0" err="1" smtClean="0"/>
              <a:t>attainment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/>
              <a:t>Educational</a:t>
            </a:r>
            <a:r>
              <a:rPr lang="hu-HU" dirty="0"/>
              <a:t> </a:t>
            </a:r>
            <a:r>
              <a:rPr lang="hu-HU" dirty="0" err="1"/>
              <a:t>attainment</a:t>
            </a:r>
            <a:r>
              <a:rPr lang="hu-HU" dirty="0"/>
              <a:t>,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turn</a:t>
            </a:r>
            <a:r>
              <a:rPr lang="hu-HU" dirty="0"/>
              <a:t>, is </a:t>
            </a:r>
            <a:r>
              <a:rPr lang="hu-HU" dirty="0" err="1"/>
              <a:t>both</a:t>
            </a:r>
            <a:r>
              <a:rPr lang="hu-HU" dirty="0"/>
              <a:t> </a:t>
            </a:r>
            <a:r>
              <a:rPr lang="hu-HU" dirty="0" err="1"/>
              <a:t>affected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 (</a:t>
            </a:r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 smtClean="0"/>
              <a:t>traits</a:t>
            </a:r>
            <a:r>
              <a:rPr lang="hu-HU" dirty="0" smtClean="0"/>
              <a:t>) </a:t>
            </a:r>
            <a:r>
              <a:rPr lang="hu-HU" dirty="0"/>
              <a:t>and </a:t>
            </a:r>
            <a:r>
              <a:rPr lang="hu-HU" dirty="0" err="1"/>
              <a:t>family</a:t>
            </a:r>
            <a:r>
              <a:rPr lang="hu-HU" dirty="0"/>
              <a:t> </a:t>
            </a:r>
            <a:r>
              <a:rPr lang="hu-HU" dirty="0" err="1"/>
              <a:t>background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consider</a:t>
            </a:r>
            <a:r>
              <a:rPr lang="hu-HU" dirty="0"/>
              <a:t> </a:t>
            </a:r>
            <a:r>
              <a:rPr lang="hu-HU" dirty="0" err="1"/>
              <a:t>both</a:t>
            </a:r>
            <a:r>
              <a:rPr lang="hu-HU" dirty="0"/>
              <a:t> </a:t>
            </a:r>
            <a:r>
              <a:rPr lang="hu-HU" dirty="0" err="1"/>
              <a:t>cognitive</a:t>
            </a:r>
            <a:r>
              <a:rPr lang="hu-HU" dirty="0"/>
              <a:t> and </a:t>
            </a:r>
            <a:r>
              <a:rPr lang="hu-HU" dirty="0" err="1"/>
              <a:t>non-cognitive</a:t>
            </a:r>
            <a:r>
              <a:rPr lang="hu-HU" dirty="0"/>
              <a:t> </a:t>
            </a:r>
            <a:r>
              <a:rPr lang="hu-HU" dirty="0" err="1" smtClean="0"/>
              <a:t>skills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try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measure</a:t>
            </a:r>
            <a:r>
              <a:rPr lang="hu-HU" dirty="0"/>
              <a:t> </a:t>
            </a:r>
            <a:r>
              <a:rPr lang="hu-HU" dirty="0" err="1"/>
              <a:t>some</a:t>
            </a:r>
            <a:r>
              <a:rPr lang="hu-HU" dirty="0"/>
              <a:t> of </a:t>
            </a:r>
            <a:r>
              <a:rPr lang="hu-HU" dirty="0" err="1"/>
              <a:t>them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classroom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Then</a:t>
            </a:r>
            <a:r>
              <a:rPr lang="hu-HU" dirty="0" smtClean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relate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measures</a:t>
            </a:r>
            <a:r>
              <a:rPr lang="hu-HU" dirty="0"/>
              <a:t> </a:t>
            </a:r>
            <a:r>
              <a:rPr lang="hu-HU" dirty="0" err="1"/>
              <a:t>obtained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exam</a:t>
            </a:r>
            <a:r>
              <a:rPr lang="hu-HU" dirty="0"/>
              <a:t>.</a:t>
            </a:r>
            <a:r>
              <a:rPr lang="hu-HU" dirty="0" smtClean="0"/>
              <a:t> </a:t>
            </a:r>
            <a:r>
              <a:rPr lang="hu-HU" dirty="0" err="1"/>
              <a:t>Literature</a:t>
            </a:r>
            <a:r>
              <a:rPr lang="hu-HU" dirty="0"/>
              <a:t> is </a:t>
            </a:r>
            <a:r>
              <a:rPr lang="hu-HU" dirty="0" err="1"/>
              <a:t>scarce</a:t>
            </a:r>
            <a:r>
              <a:rPr lang="hu-HU" dirty="0"/>
              <a:t>.</a:t>
            </a:r>
            <a:endParaRPr lang="hu-HU" dirty="0" smtClean="0"/>
          </a:p>
          <a:p>
            <a:pPr lvl="1"/>
            <a:r>
              <a:rPr lang="hu-HU" dirty="0" err="1" smtClean="0"/>
              <a:t>Note</a:t>
            </a:r>
            <a:r>
              <a:rPr lang="hu-HU" dirty="0" smtClean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cognitive</a:t>
            </a:r>
            <a:r>
              <a:rPr lang="hu-HU" dirty="0"/>
              <a:t> and </a:t>
            </a:r>
            <a:r>
              <a:rPr lang="hu-HU" dirty="0" err="1"/>
              <a:t>non-cognitive</a:t>
            </a:r>
            <a:r>
              <a:rPr lang="hu-HU" dirty="0"/>
              <a:t> </a:t>
            </a:r>
            <a:r>
              <a:rPr lang="hu-HU" dirty="0" err="1"/>
              <a:t>skills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orthogonal</a:t>
            </a:r>
            <a:r>
              <a:rPr lang="hu-HU" dirty="0"/>
              <a:t> </a:t>
            </a:r>
            <a:r>
              <a:rPr lang="hu-HU" dirty="0" err="1"/>
              <a:t>abilities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instance</a:t>
            </a:r>
            <a:r>
              <a:rPr lang="hu-HU" dirty="0"/>
              <a:t> </a:t>
            </a:r>
            <a:r>
              <a:rPr lang="hu-HU" dirty="0" err="1"/>
              <a:t>cognition</a:t>
            </a:r>
            <a:r>
              <a:rPr lang="hu-HU" dirty="0"/>
              <a:t> </a:t>
            </a:r>
            <a:r>
              <a:rPr lang="hu-HU" dirty="0" err="1"/>
              <a:t>affects</a:t>
            </a:r>
            <a:r>
              <a:rPr lang="hu-HU" dirty="0"/>
              <a:t> almost </a:t>
            </a:r>
            <a:r>
              <a:rPr lang="hu-HU" dirty="0" err="1"/>
              <a:t>all</a:t>
            </a:r>
            <a:r>
              <a:rPr lang="hu-HU" dirty="0"/>
              <a:t> </a:t>
            </a:r>
            <a:r>
              <a:rPr lang="hu-HU" dirty="0" err="1"/>
              <a:t>aspects</a:t>
            </a:r>
            <a:r>
              <a:rPr lang="hu-HU" dirty="0"/>
              <a:t> of human </a:t>
            </a:r>
            <a:r>
              <a:rPr lang="hu-HU" dirty="0" err="1"/>
              <a:t>behavior</a:t>
            </a:r>
            <a:r>
              <a:rPr lang="hu-HU" dirty="0"/>
              <a:t> (</a:t>
            </a:r>
            <a:r>
              <a:rPr lang="hu-HU" dirty="0" err="1"/>
              <a:t>Borghans</a:t>
            </a:r>
            <a:r>
              <a:rPr lang="hu-HU" dirty="0"/>
              <a:t> et al., 2008).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803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30</a:t>
            </a:fld>
            <a:endParaRPr lang="hu-H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58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6671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31</a:t>
            </a:fld>
            <a:endParaRPr lang="hu-H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261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0895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32</a:t>
            </a:fld>
            <a:endParaRPr lang="hu-H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261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8176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33</a:t>
            </a:fld>
            <a:endParaRPr lang="hu-H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58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4310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Significance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34</a:t>
            </a:fld>
            <a:endParaRPr lang="hu-HU"/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4841"/>
              </p:ext>
            </p:extLst>
          </p:nvPr>
        </p:nvGraphicFramePr>
        <p:xfrm>
          <a:off x="1331640" y="620687"/>
          <a:ext cx="6408712" cy="5976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Munkalap" r:id="rId3" imgW="5219943" imgH="4867275" progId="Excel.Sheet.12">
                  <p:embed/>
                </p:oleObj>
              </mc:Choice>
              <mc:Fallback>
                <p:oleObj name="Munkalap" r:id="rId3" imgW="5219943" imgH="48672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620687"/>
                        <a:ext cx="6408712" cy="5976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990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Conclusion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err="1" smtClean="0"/>
              <a:t>Measures</a:t>
            </a:r>
            <a:r>
              <a:rPr lang="hu-HU" dirty="0" smtClean="0"/>
              <a:t> of </a:t>
            </a:r>
            <a:r>
              <a:rPr lang="hu-HU" dirty="0" err="1" smtClean="0"/>
              <a:t>preferences</a:t>
            </a:r>
            <a:r>
              <a:rPr lang="hu-HU" dirty="0" smtClean="0"/>
              <a:t> </a:t>
            </a:r>
            <a:r>
              <a:rPr lang="hu-HU" dirty="0" err="1" smtClean="0"/>
              <a:t>seem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show </a:t>
            </a:r>
            <a:r>
              <a:rPr lang="hu-HU" dirty="0" err="1" smtClean="0"/>
              <a:t>similar</a:t>
            </a:r>
            <a:r>
              <a:rPr lang="hu-HU" dirty="0" smtClean="0"/>
              <a:t> </a:t>
            </a:r>
            <a:r>
              <a:rPr lang="hu-HU" dirty="0" err="1" smtClean="0"/>
              <a:t>patters</a:t>
            </a:r>
            <a:r>
              <a:rPr lang="hu-HU" dirty="0" smtClean="0"/>
              <a:t> </a:t>
            </a:r>
            <a:r>
              <a:rPr lang="hu-HU" dirty="0" err="1" smtClean="0"/>
              <a:t>than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international</a:t>
            </a:r>
            <a:r>
              <a:rPr lang="hu-HU" dirty="0" smtClean="0"/>
              <a:t> </a:t>
            </a:r>
            <a:r>
              <a:rPr lang="hu-HU" dirty="0" err="1" smtClean="0"/>
              <a:t>literature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Risk</a:t>
            </a:r>
            <a:r>
              <a:rPr lang="hu-HU" dirty="0" smtClean="0"/>
              <a:t>/</a:t>
            </a:r>
            <a:r>
              <a:rPr lang="hu-HU" dirty="0" err="1" smtClean="0"/>
              <a:t>Uncertanity</a:t>
            </a:r>
            <a:r>
              <a:rPr lang="hu-HU" dirty="0"/>
              <a:t> </a:t>
            </a:r>
            <a:r>
              <a:rPr lang="hu-HU" dirty="0" smtClean="0"/>
              <a:t>and Time </a:t>
            </a:r>
            <a:r>
              <a:rPr lang="hu-HU" dirty="0" err="1" smtClean="0"/>
              <a:t>preferences</a:t>
            </a:r>
            <a:r>
              <a:rPr lang="hu-HU" dirty="0" smtClean="0"/>
              <a:t> </a:t>
            </a:r>
            <a:r>
              <a:rPr lang="hu-HU" dirty="0" err="1" smtClean="0"/>
              <a:t>correlate</a:t>
            </a:r>
            <a:r>
              <a:rPr lang="hu-HU" dirty="0" smtClean="0"/>
              <a:t> </a:t>
            </a:r>
            <a:r>
              <a:rPr lang="hu-HU" dirty="0" err="1" smtClean="0"/>
              <a:t>well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class</a:t>
            </a:r>
            <a:r>
              <a:rPr lang="hu-HU" dirty="0" smtClean="0"/>
              <a:t> </a:t>
            </a:r>
            <a:r>
              <a:rPr lang="hu-HU" dirty="0" err="1" smtClean="0"/>
              <a:t>marks</a:t>
            </a:r>
            <a:endParaRPr lang="hu-HU" dirty="0" smtClean="0"/>
          </a:p>
          <a:p>
            <a:pPr lvl="1"/>
            <a:r>
              <a:rPr lang="hu-HU" dirty="0" err="1" smtClean="0"/>
              <a:t>Risk</a:t>
            </a:r>
            <a:r>
              <a:rPr lang="hu-HU" dirty="0" smtClean="0"/>
              <a:t>/</a:t>
            </a:r>
            <a:r>
              <a:rPr lang="hu-HU" dirty="0" err="1" smtClean="0"/>
              <a:t>Uncertanity</a:t>
            </a:r>
            <a:r>
              <a:rPr lang="hu-HU" dirty="0" smtClean="0"/>
              <a:t> </a:t>
            </a:r>
            <a:r>
              <a:rPr lang="hu-HU" dirty="0" err="1" smtClean="0"/>
              <a:t>lovers</a:t>
            </a:r>
            <a:r>
              <a:rPr lang="hu-HU" dirty="0" smtClean="0"/>
              <a:t> </a:t>
            </a:r>
            <a:r>
              <a:rPr lang="hu-HU" dirty="0" err="1" smtClean="0"/>
              <a:t>seem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score</a:t>
            </a:r>
            <a:r>
              <a:rPr lang="hu-HU" dirty="0" smtClean="0"/>
              <a:t> </a:t>
            </a:r>
            <a:r>
              <a:rPr lang="hu-HU" dirty="0" err="1" smtClean="0"/>
              <a:t>lower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class</a:t>
            </a:r>
            <a:endParaRPr lang="hu-HU" dirty="0" smtClean="0"/>
          </a:p>
          <a:p>
            <a:pPr lvl="1"/>
            <a:r>
              <a:rPr lang="hu-HU" dirty="0" smtClean="0"/>
              <a:t>More </a:t>
            </a:r>
            <a:r>
              <a:rPr lang="hu-HU" dirty="0" err="1" smtClean="0"/>
              <a:t>patient</a:t>
            </a:r>
            <a:r>
              <a:rPr lang="hu-HU" dirty="0" smtClean="0"/>
              <a:t> </a:t>
            </a:r>
            <a:r>
              <a:rPr lang="hu-HU" dirty="0" err="1" smtClean="0"/>
              <a:t>students</a:t>
            </a:r>
            <a:r>
              <a:rPr lang="hu-HU" dirty="0" smtClean="0"/>
              <a:t> </a:t>
            </a:r>
            <a:r>
              <a:rPr lang="hu-HU" dirty="0" err="1" smtClean="0"/>
              <a:t>get</a:t>
            </a:r>
            <a:r>
              <a:rPr lang="hu-HU" dirty="0" smtClean="0"/>
              <a:t> </a:t>
            </a:r>
            <a:r>
              <a:rPr lang="hu-HU" dirty="0" err="1" smtClean="0"/>
              <a:t>higher</a:t>
            </a:r>
            <a:r>
              <a:rPr lang="hu-HU" dirty="0" smtClean="0"/>
              <a:t> </a:t>
            </a:r>
            <a:r>
              <a:rPr lang="hu-HU" dirty="0" err="1" smtClean="0"/>
              <a:t>grades</a:t>
            </a:r>
            <a:endParaRPr lang="hu-HU" dirty="0" smtClean="0"/>
          </a:p>
          <a:p>
            <a:r>
              <a:rPr lang="hu-HU" dirty="0" err="1" smtClean="0"/>
              <a:t>Cognitive</a:t>
            </a:r>
            <a:r>
              <a:rPr lang="hu-HU" dirty="0" smtClean="0"/>
              <a:t> </a:t>
            </a:r>
            <a:r>
              <a:rPr lang="hu-HU" dirty="0" err="1" smtClean="0"/>
              <a:t>skills</a:t>
            </a:r>
            <a:r>
              <a:rPr lang="hu-HU" dirty="0" smtClean="0"/>
              <a:t> </a:t>
            </a:r>
            <a:r>
              <a:rPr lang="hu-HU" dirty="0" err="1" smtClean="0"/>
              <a:t>matter</a:t>
            </a:r>
            <a:endParaRPr lang="hu-HU" dirty="0" smtClean="0"/>
          </a:p>
          <a:p>
            <a:r>
              <a:rPr lang="hu-HU" dirty="0" err="1" smtClean="0"/>
              <a:t>Results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valid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1st </a:t>
            </a:r>
            <a:r>
              <a:rPr lang="hu-HU" dirty="0" err="1" smtClean="0"/>
              <a:t>grade</a:t>
            </a:r>
            <a:r>
              <a:rPr lang="hu-HU" dirty="0" smtClean="0"/>
              <a:t> </a:t>
            </a:r>
            <a:r>
              <a:rPr lang="hu-HU" dirty="0" err="1" smtClean="0"/>
              <a:t>students</a:t>
            </a:r>
            <a:r>
              <a:rPr lang="hu-HU" dirty="0" smtClean="0"/>
              <a:t> </a:t>
            </a:r>
            <a:r>
              <a:rPr lang="hu-HU" dirty="0" err="1" smtClean="0"/>
              <a:t>only</a:t>
            </a:r>
            <a:endParaRPr lang="hu-HU" dirty="0" smtClean="0"/>
          </a:p>
          <a:p>
            <a:pPr lvl="1"/>
            <a:r>
              <a:rPr lang="hu-HU" dirty="0" err="1" smtClean="0"/>
              <a:t>Something</a:t>
            </a:r>
            <a:r>
              <a:rPr lang="hu-HU" dirty="0" smtClean="0"/>
              <a:t> </a:t>
            </a:r>
            <a:r>
              <a:rPr lang="hu-HU" dirty="0" err="1" smtClean="0"/>
              <a:t>happens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them</a:t>
            </a:r>
            <a:r>
              <a:rPr lang="hu-HU" dirty="0" smtClean="0"/>
              <a:t> </a:t>
            </a:r>
            <a:r>
              <a:rPr lang="hu-HU" dirty="0" err="1" smtClean="0"/>
              <a:t>during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next</a:t>
            </a:r>
            <a:r>
              <a:rPr lang="hu-HU" dirty="0" smtClean="0"/>
              <a:t> </a:t>
            </a:r>
            <a:r>
              <a:rPr lang="hu-HU" dirty="0" err="1" smtClean="0"/>
              <a:t>two</a:t>
            </a:r>
            <a:r>
              <a:rPr lang="hu-HU" dirty="0" smtClean="0"/>
              <a:t> </a:t>
            </a:r>
            <a:r>
              <a:rPr lang="hu-HU" dirty="0" err="1" smtClean="0"/>
              <a:t>years</a:t>
            </a:r>
            <a:endParaRPr lang="hu-HU" dirty="0" smtClean="0"/>
          </a:p>
          <a:p>
            <a:pPr lvl="2"/>
            <a:r>
              <a:rPr lang="hu-HU" dirty="0" err="1" smtClean="0"/>
              <a:t>They</a:t>
            </a:r>
            <a:r>
              <a:rPr lang="hu-HU" dirty="0" smtClean="0"/>
              <a:t> </a:t>
            </a:r>
            <a:r>
              <a:rPr lang="hu-HU" dirty="0" err="1" smtClean="0"/>
              <a:t>learn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learn</a:t>
            </a:r>
            <a:r>
              <a:rPr lang="hu-HU" dirty="0" smtClean="0"/>
              <a:t>/</a:t>
            </a:r>
            <a:r>
              <a:rPr lang="hu-HU" dirty="0" err="1" smtClean="0"/>
              <a:t>take</a:t>
            </a:r>
            <a:r>
              <a:rPr lang="hu-HU" dirty="0" smtClean="0"/>
              <a:t> </a:t>
            </a:r>
            <a:r>
              <a:rPr lang="hu-HU" dirty="0" err="1" smtClean="0"/>
              <a:t>exams</a:t>
            </a:r>
            <a:endParaRPr lang="hu-HU" dirty="0" smtClean="0"/>
          </a:p>
          <a:p>
            <a:pPr lvl="2"/>
            <a:r>
              <a:rPr lang="hu-HU" smtClean="0"/>
              <a:t>(Note</a:t>
            </a:r>
            <a:r>
              <a:rPr lang="hu-HU" dirty="0" smtClean="0"/>
              <a:t>: </a:t>
            </a:r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do</a:t>
            </a:r>
            <a:r>
              <a:rPr lang="hu-HU" dirty="0" smtClean="0"/>
              <a:t> </a:t>
            </a:r>
            <a:r>
              <a:rPr lang="hu-HU" dirty="0" err="1" smtClean="0"/>
              <a:t>class</a:t>
            </a:r>
            <a:r>
              <a:rPr lang="hu-HU" dirty="0" smtClean="0"/>
              <a:t> </a:t>
            </a:r>
            <a:r>
              <a:rPr lang="hu-HU" dirty="0" err="1" smtClean="0"/>
              <a:t>marks</a:t>
            </a:r>
            <a:r>
              <a:rPr lang="hu-HU" dirty="0" smtClean="0"/>
              <a:t> </a:t>
            </a:r>
            <a:r>
              <a:rPr lang="hu-HU" dirty="0" err="1" smtClean="0"/>
              <a:t>measure</a:t>
            </a:r>
            <a:r>
              <a:rPr lang="hu-HU" dirty="0" smtClean="0"/>
              <a:t>?)</a:t>
            </a:r>
          </a:p>
          <a:p>
            <a:pPr lvl="1"/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597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 smtClean="0"/>
              <a:t>traits</a:t>
            </a:r>
            <a:r>
              <a:rPr lang="hu-HU" dirty="0" smtClean="0"/>
              <a:t> and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study</a:t>
            </a:r>
            <a:r>
              <a:rPr lang="hu-HU" dirty="0" smtClean="0"/>
              <a:t> </a:t>
            </a:r>
            <a:r>
              <a:rPr lang="hu-HU" dirty="0" err="1" smtClean="0"/>
              <a:t>individual</a:t>
            </a:r>
            <a:r>
              <a:rPr lang="hu-HU" dirty="0" smtClean="0"/>
              <a:t> </a:t>
            </a:r>
            <a:r>
              <a:rPr lang="hu-HU" dirty="0" err="1" smtClean="0"/>
              <a:t>traits</a:t>
            </a:r>
            <a:r>
              <a:rPr lang="hu-HU" dirty="0" smtClean="0"/>
              <a:t> </a:t>
            </a:r>
            <a:r>
              <a:rPr lang="hu-HU" dirty="0" err="1" smtClean="0"/>
              <a:t>through</a:t>
            </a:r>
            <a:r>
              <a:rPr lang="hu-HU" dirty="0" smtClean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reflect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ordering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choice</a:t>
            </a:r>
            <a:r>
              <a:rPr lang="hu-HU" dirty="0"/>
              <a:t> of </a:t>
            </a:r>
            <a:r>
              <a:rPr lang="hu-HU" dirty="0" err="1"/>
              <a:t>alternatives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specific</a:t>
            </a:r>
            <a:r>
              <a:rPr lang="hu-HU" dirty="0"/>
              <a:t> </a:t>
            </a:r>
            <a:r>
              <a:rPr lang="hu-HU" dirty="0" err="1"/>
              <a:t>domains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study</a:t>
            </a:r>
            <a:r>
              <a:rPr lang="hu-HU" dirty="0"/>
              <a:t> </a:t>
            </a:r>
            <a:r>
              <a:rPr lang="hu-HU" dirty="0" err="1" smtClean="0"/>
              <a:t>four</a:t>
            </a:r>
            <a:r>
              <a:rPr lang="hu-HU" dirty="0" smtClean="0"/>
              <a:t> </a:t>
            </a:r>
            <a:r>
              <a:rPr lang="hu-HU" dirty="0" err="1"/>
              <a:t>interrelated</a:t>
            </a:r>
            <a:r>
              <a:rPr lang="hu-HU" dirty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: </a:t>
            </a:r>
            <a:r>
              <a:rPr lang="hu-HU" dirty="0" err="1"/>
              <a:t>risk</a:t>
            </a:r>
            <a:r>
              <a:rPr lang="hu-HU" dirty="0"/>
              <a:t>, </a:t>
            </a:r>
            <a:r>
              <a:rPr lang="hu-HU" dirty="0" err="1"/>
              <a:t>time</a:t>
            </a:r>
            <a:r>
              <a:rPr lang="hu-HU" dirty="0"/>
              <a:t>, </a:t>
            </a:r>
            <a:r>
              <a:rPr lang="hu-HU" dirty="0" err="1"/>
              <a:t>social</a:t>
            </a:r>
            <a:r>
              <a:rPr lang="hu-HU" dirty="0"/>
              <a:t> and </a:t>
            </a:r>
            <a:r>
              <a:rPr lang="hu-HU" dirty="0" err="1"/>
              <a:t>competitive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These</a:t>
            </a:r>
            <a:r>
              <a:rPr lang="hu-HU" dirty="0" smtClean="0"/>
              <a:t> </a:t>
            </a:r>
            <a:r>
              <a:rPr lang="hu-HU" dirty="0" err="1"/>
              <a:t>areas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interrelated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instance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temporal</a:t>
            </a:r>
            <a:r>
              <a:rPr lang="hu-HU" dirty="0"/>
              <a:t> </a:t>
            </a:r>
            <a:r>
              <a:rPr lang="hu-HU" dirty="0" err="1"/>
              <a:t>choice</a:t>
            </a:r>
            <a:r>
              <a:rPr lang="hu-HU" dirty="0"/>
              <a:t> </a:t>
            </a:r>
            <a:r>
              <a:rPr lang="hu-HU" dirty="0" err="1"/>
              <a:t>involves</a:t>
            </a:r>
            <a:r>
              <a:rPr lang="hu-HU" dirty="0"/>
              <a:t>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future</a:t>
            </a:r>
            <a:r>
              <a:rPr lang="hu-HU" dirty="0"/>
              <a:t> is </a:t>
            </a:r>
            <a:r>
              <a:rPr lang="hu-HU" dirty="0" err="1"/>
              <a:t>inherently</a:t>
            </a:r>
            <a:r>
              <a:rPr lang="hu-HU" dirty="0"/>
              <a:t> </a:t>
            </a:r>
            <a:r>
              <a:rPr lang="hu-HU" dirty="0" err="1"/>
              <a:t>uncertain</a:t>
            </a:r>
            <a:r>
              <a:rPr lang="hu-HU" dirty="0"/>
              <a:t>.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note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gender</a:t>
            </a:r>
            <a:r>
              <a:rPr lang="hu-HU" dirty="0" smtClean="0"/>
              <a:t> </a:t>
            </a:r>
            <a:r>
              <a:rPr lang="hu-HU" dirty="0" err="1" smtClean="0"/>
              <a:t>differences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been</a:t>
            </a:r>
            <a:r>
              <a:rPr lang="hu-HU" dirty="0" smtClean="0"/>
              <a:t> </a:t>
            </a:r>
            <a:r>
              <a:rPr lang="hu-HU" dirty="0" err="1" smtClean="0"/>
              <a:t>documented</a:t>
            </a:r>
            <a:r>
              <a:rPr lang="hu-HU" dirty="0" smtClean="0"/>
              <a:t> </a:t>
            </a:r>
            <a:r>
              <a:rPr lang="hu-HU" dirty="0" err="1" smtClean="0"/>
              <a:t>extensively</a:t>
            </a:r>
            <a:r>
              <a:rPr lang="hu-HU" dirty="0" smtClean="0"/>
              <a:t> </a:t>
            </a:r>
            <a:r>
              <a:rPr lang="hu-HU" dirty="0" err="1" smtClean="0"/>
              <a:t>regarding</a:t>
            </a:r>
            <a:r>
              <a:rPr lang="hu-HU" dirty="0" smtClean="0"/>
              <a:t> </a:t>
            </a:r>
            <a:r>
              <a:rPr lang="hu-HU" dirty="0" err="1" smtClean="0"/>
              <a:t>these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r>
              <a:rPr lang="hu-HU" dirty="0" smtClean="0"/>
              <a:t> (</a:t>
            </a:r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 smtClean="0"/>
              <a:t>Croson-Gneezy</a:t>
            </a:r>
            <a:r>
              <a:rPr lang="hu-HU" dirty="0" smtClean="0"/>
              <a:t> (2009)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Niederle</a:t>
            </a:r>
            <a:r>
              <a:rPr lang="hu-HU" dirty="0" smtClean="0"/>
              <a:t> (2016)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two</a:t>
            </a:r>
            <a:r>
              <a:rPr lang="hu-HU" dirty="0" smtClean="0"/>
              <a:t> </a:t>
            </a:r>
            <a:r>
              <a:rPr lang="hu-HU" dirty="0" err="1" smtClean="0"/>
              <a:t>superb</a:t>
            </a:r>
            <a:r>
              <a:rPr lang="hu-HU" dirty="0" smtClean="0"/>
              <a:t> </a:t>
            </a:r>
            <a:r>
              <a:rPr lang="hu-HU" dirty="0" err="1" smtClean="0"/>
              <a:t>surveys</a:t>
            </a:r>
            <a:r>
              <a:rPr lang="hu-HU" dirty="0" smtClean="0"/>
              <a:t>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959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Cognitive</a:t>
            </a:r>
            <a:r>
              <a:rPr lang="hu-HU" dirty="0" smtClean="0"/>
              <a:t> vs. </a:t>
            </a:r>
            <a:r>
              <a:rPr lang="hu-HU" dirty="0" err="1" smtClean="0"/>
              <a:t>Non-cognitive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/>
              <a:t>It</a:t>
            </a:r>
            <a:r>
              <a:rPr lang="hu-HU" dirty="0"/>
              <a:t> is </a:t>
            </a:r>
            <a:r>
              <a:rPr lang="hu-HU" dirty="0" err="1"/>
              <a:t>natural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think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academic</a:t>
            </a:r>
            <a:r>
              <a:rPr lang="hu-HU" dirty="0"/>
              <a:t> </a:t>
            </a:r>
            <a:r>
              <a:rPr lang="hu-HU" dirty="0" err="1"/>
              <a:t>success</a:t>
            </a:r>
            <a:r>
              <a:rPr lang="hu-HU" dirty="0"/>
              <a:t> </a:t>
            </a:r>
            <a:r>
              <a:rPr lang="hu-HU" dirty="0" err="1"/>
              <a:t>depends</a:t>
            </a:r>
            <a:r>
              <a:rPr lang="hu-HU" dirty="0"/>
              <a:t> </a:t>
            </a:r>
            <a:r>
              <a:rPr lang="hu-HU" dirty="0" err="1"/>
              <a:t>positively</a:t>
            </a:r>
            <a:r>
              <a:rPr lang="hu-HU" dirty="0"/>
              <a:t> on </a:t>
            </a:r>
            <a:r>
              <a:rPr lang="hu-HU" dirty="0" err="1"/>
              <a:t>intellectual</a:t>
            </a:r>
            <a:r>
              <a:rPr lang="hu-HU" dirty="0"/>
              <a:t> </a:t>
            </a:r>
            <a:r>
              <a:rPr lang="hu-HU" dirty="0" err="1"/>
              <a:t>ability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Borghans</a:t>
            </a:r>
            <a:r>
              <a:rPr lang="hu-HU" dirty="0" smtClean="0"/>
              <a:t> </a:t>
            </a:r>
            <a:r>
              <a:rPr lang="hu-HU" dirty="0"/>
              <a:t>et al. (2008) </a:t>
            </a:r>
            <a:r>
              <a:rPr lang="hu-HU" dirty="0" err="1"/>
              <a:t>report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IQ </a:t>
            </a:r>
            <a:r>
              <a:rPr lang="hu-HU" dirty="0" err="1"/>
              <a:t>predicts</a:t>
            </a:r>
            <a:r>
              <a:rPr lang="hu-HU" dirty="0"/>
              <a:t> </a:t>
            </a:r>
            <a:r>
              <a:rPr lang="hu-HU" dirty="0" err="1"/>
              <a:t>outcomes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many</a:t>
            </a:r>
            <a:r>
              <a:rPr lang="hu-HU" dirty="0"/>
              <a:t> </a:t>
            </a:r>
            <a:r>
              <a:rPr lang="hu-HU" dirty="0" err="1"/>
              <a:t>walks</a:t>
            </a:r>
            <a:r>
              <a:rPr lang="hu-HU" dirty="0"/>
              <a:t> of life (</a:t>
            </a:r>
            <a:r>
              <a:rPr lang="hu-HU" dirty="0" err="1"/>
              <a:t>e.g</a:t>
            </a:r>
            <a:r>
              <a:rPr lang="hu-HU" dirty="0"/>
              <a:t>. </a:t>
            </a:r>
            <a:r>
              <a:rPr lang="hu-HU" dirty="0" err="1"/>
              <a:t>job</a:t>
            </a:r>
            <a:r>
              <a:rPr lang="hu-HU" dirty="0"/>
              <a:t> performance and </a:t>
            </a:r>
            <a:r>
              <a:rPr lang="hu-HU" dirty="0" err="1"/>
              <a:t>longevity</a:t>
            </a:r>
            <a:r>
              <a:rPr lang="hu-HU" dirty="0"/>
              <a:t>) and is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best</a:t>
            </a:r>
            <a:r>
              <a:rPr lang="hu-HU" dirty="0"/>
              <a:t> </a:t>
            </a:r>
            <a:r>
              <a:rPr lang="hu-HU" dirty="0" err="1"/>
              <a:t>predictor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two</a:t>
            </a:r>
            <a:r>
              <a:rPr lang="hu-HU" dirty="0"/>
              <a:t> </a:t>
            </a:r>
            <a:r>
              <a:rPr lang="hu-HU" dirty="0" err="1"/>
              <a:t>academic</a:t>
            </a:r>
            <a:r>
              <a:rPr lang="hu-HU" dirty="0"/>
              <a:t> </a:t>
            </a:r>
            <a:r>
              <a:rPr lang="hu-HU" dirty="0" err="1"/>
              <a:t>outcomes</a:t>
            </a:r>
            <a:r>
              <a:rPr lang="hu-HU" dirty="0"/>
              <a:t> (college </a:t>
            </a:r>
            <a:r>
              <a:rPr lang="hu-HU" dirty="0" err="1"/>
              <a:t>grades</a:t>
            </a:r>
            <a:r>
              <a:rPr lang="hu-HU" dirty="0"/>
              <a:t> and </a:t>
            </a:r>
            <a:r>
              <a:rPr lang="hu-HU" dirty="0" err="1"/>
              <a:t>years</a:t>
            </a:r>
            <a:r>
              <a:rPr lang="hu-HU" dirty="0"/>
              <a:t> of </a:t>
            </a:r>
            <a:r>
              <a:rPr lang="hu-HU" dirty="0" err="1"/>
              <a:t>education</a:t>
            </a:r>
            <a:r>
              <a:rPr lang="hu-HU" dirty="0"/>
              <a:t>) </a:t>
            </a:r>
            <a:r>
              <a:rPr lang="hu-HU" dirty="0" err="1"/>
              <a:t>when</a:t>
            </a:r>
            <a:r>
              <a:rPr lang="hu-HU" dirty="0"/>
              <a:t> </a:t>
            </a:r>
            <a:r>
              <a:rPr lang="hu-HU" dirty="0" err="1"/>
              <a:t>compared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Big </a:t>
            </a:r>
            <a:r>
              <a:rPr lang="hu-HU" dirty="0" err="1"/>
              <a:t>Five</a:t>
            </a:r>
            <a:r>
              <a:rPr lang="hu-HU" dirty="0"/>
              <a:t> </a:t>
            </a:r>
            <a:r>
              <a:rPr lang="hu-HU" dirty="0" err="1"/>
              <a:t>personality</a:t>
            </a:r>
            <a:r>
              <a:rPr lang="hu-HU" dirty="0"/>
              <a:t> </a:t>
            </a:r>
            <a:r>
              <a:rPr lang="hu-HU" dirty="0" err="1"/>
              <a:t>factors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While</a:t>
            </a:r>
            <a:r>
              <a:rPr lang="hu-HU" dirty="0" smtClean="0"/>
              <a:t> </a:t>
            </a:r>
            <a:r>
              <a:rPr lang="hu-HU" dirty="0" err="1"/>
              <a:t>this</a:t>
            </a:r>
            <a:r>
              <a:rPr lang="hu-HU" dirty="0"/>
              <a:t> is a </a:t>
            </a:r>
            <a:r>
              <a:rPr lang="hu-HU" dirty="0" err="1"/>
              <a:t>general</a:t>
            </a:r>
            <a:r>
              <a:rPr lang="hu-HU" dirty="0"/>
              <a:t> </a:t>
            </a:r>
            <a:r>
              <a:rPr lang="hu-HU" dirty="0" err="1"/>
              <a:t>finding</a:t>
            </a:r>
            <a:r>
              <a:rPr lang="hu-HU" dirty="0"/>
              <a:t>, </a:t>
            </a:r>
            <a:r>
              <a:rPr lang="hu-HU" dirty="0" err="1"/>
              <a:t>many</a:t>
            </a:r>
            <a:r>
              <a:rPr lang="hu-HU" dirty="0"/>
              <a:t> </a:t>
            </a:r>
            <a:r>
              <a:rPr lang="hu-HU" dirty="0" err="1"/>
              <a:t>studies</a:t>
            </a:r>
            <a:r>
              <a:rPr lang="hu-HU" dirty="0"/>
              <a:t> </a:t>
            </a:r>
            <a:r>
              <a:rPr lang="hu-HU" dirty="0" err="1"/>
              <a:t>also</a:t>
            </a:r>
            <a:r>
              <a:rPr lang="hu-HU" dirty="0"/>
              <a:t> </a:t>
            </a:r>
            <a:r>
              <a:rPr lang="hu-HU" dirty="0" err="1"/>
              <a:t>point</a:t>
            </a:r>
            <a:r>
              <a:rPr lang="hu-HU" dirty="0"/>
              <a:t> out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cognitive</a:t>
            </a:r>
            <a:r>
              <a:rPr lang="hu-HU" dirty="0"/>
              <a:t> </a:t>
            </a:r>
            <a:r>
              <a:rPr lang="hu-HU" dirty="0" err="1"/>
              <a:t>abilities</a:t>
            </a:r>
            <a:r>
              <a:rPr lang="hu-HU" dirty="0"/>
              <a:t> </a:t>
            </a:r>
            <a:r>
              <a:rPr lang="hu-HU" dirty="0" err="1"/>
              <a:t>rarely</a:t>
            </a:r>
            <a:r>
              <a:rPr lang="hu-HU" dirty="0"/>
              <a:t> </a:t>
            </a:r>
            <a:r>
              <a:rPr lang="hu-HU" dirty="0" err="1"/>
              <a:t>explain</a:t>
            </a:r>
            <a:r>
              <a:rPr lang="hu-HU" dirty="0"/>
              <a:t> more </a:t>
            </a:r>
            <a:r>
              <a:rPr lang="hu-HU" dirty="0" err="1"/>
              <a:t>than</a:t>
            </a:r>
            <a:r>
              <a:rPr lang="hu-HU" dirty="0"/>
              <a:t> 50%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variance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academic</a:t>
            </a:r>
            <a:r>
              <a:rPr lang="hu-HU" dirty="0"/>
              <a:t> </a:t>
            </a:r>
            <a:r>
              <a:rPr lang="hu-HU" dirty="0" smtClean="0"/>
              <a:t>performance. </a:t>
            </a:r>
          </a:p>
          <a:p>
            <a:pPr lvl="1"/>
            <a:r>
              <a:rPr lang="hu-HU" dirty="0" err="1" smtClean="0"/>
              <a:t>Duckworth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Seligman</a:t>
            </a:r>
            <a:r>
              <a:rPr lang="hu-HU" dirty="0"/>
              <a:t> (2005) show </a:t>
            </a:r>
            <a:r>
              <a:rPr lang="hu-HU" dirty="0" err="1"/>
              <a:t>in</a:t>
            </a:r>
            <a:r>
              <a:rPr lang="hu-HU" dirty="0"/>
              <a:t> a </a:t>
            </a:r>
            <a:r>
              <a:rPr lang="hu-HU" dirty="0" err="1"/>
              <a:t>longitudinal</a:t>
            </a:r>
            <a:r>
              <a:rPr lang="hu-HU" dirty="0"/>
              <a:t> </a:t>
            </a:r>
            <a:r>
              <a:rPr lang="hu-HU" dirty="0" err="1"/>
              <a:t>study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self-control</a:t>
            </a:r>
            <a:r>
              <a:rPr lang="hu-HU" dirty="0"/>
              <a:t> </a:t>
            </a:r>
            <a:r>
              <a:rPr lang="hu-HU" dirty="0" err="1"/>
              <a:t>explained</a:t>
            </a:r>
            <a:r>
              <a:rPr lang="hu-HU" dirty="0"/>
              <a:t> more </a:t>
            </a:r>
            <a:r>
              <a:rPr lang="hu-HU" dirty="0" err="1"/>
              <a:t>than</a:t>
            </a:r>
            <a:r>
              <a:rPr lang="hu-HU" dirty="0"/>
              <a:t> </a:t>
            </a:r>
            <a:r>
              <a:rPr lang="hu-HU" dirty="0" err="1"/>
              <a:t>twice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much</a:t>
            </a:r>
            <a:r>
              <a:rPr lang="hu-HU" dirty="0"/>
              <a:t> </a:t>
            </a:r>
            <a:r>
              <a:rPr lang="hu-HU" dirty="0" err="1"/>
              <a:t>variance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final</a:t>
            </a:r>
            <a:r>
              <a:rPr lang="hu-HU" dirty="0"/>
              <a:t> </a:t>
            </a:r>
            <a:r>
              <a:rPr lang="hu-HU" dirty="0" err="1"/>
              <a:t>grades</a:t>
            </a:r>
            <a:r>
              <a:rPr lang="hu-HU" dirty="0"/>
              <a:t> of </a:t>
            </a:r>
            <a:r>
              <a:rPr lang="hu-HU" dirty="0" err="1"/>
              <a:t>eigth-grade</a:t>
            </a:r>
            <a:r>
              <a:rPr lang="hu-HU" dirty="0"/>
              <a:t>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IQ. 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20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Time </a:t>
            </a:r>
            <a:r>
              <a:rPr lang="hu-HU" dirty="0" err="1"/>
              <a:t>preference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 smtClean="0"/>
              <a:t>Many</a:t>
            </a:r>
            <a:r>
              <a:rPr lang="hu-HU" dirty="0" smtClean="0"/>
              <a:t> </a:t>
            </a:r>
            <a:r>
              <a:rPr lang="hu-HU" dirty="0" err="1"/>
              <a:t>decisions</a:t>
            </a:r>
            <a:r>
              <a:rPr lang="hu-HU" dirty="0"/>
              <a:t> </a:t>
            </a:r>
            <a:r>
              <a:rPr lang="hu-HU" dirty="0" err="1"/>
              <a:t>involve</a:t>
            </a:r>
            <a:r>
              <a:rPr lang="hu-HU" dirty="0"/>
              <a:t> </a:t>
            </a:r>
            <a:r>
              <a:rPr lang="hu-HU" dirty="0" err="1"/>
              <a:t>costs</a:t>
            </a:r>
            <a:r>
              <a:rPr lang="hu-HU" dirty="0"/>
              <a:t> and </a:t>
            </a:r>
            <a:r>
              <a:rPr lang="hu-HU" dirty="0" err="1"/>
              <a:t>benefits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occur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different</a:t>
            </a:r>
            <a:r>
              <a:rPr lang="hu-HU" dirty="0"/>
              <a:t> </a:t>
            </a:r>
            <a:r>
              <a:rPr lang="hu-HU" dirty="0" err="1"/>
              <a:t>points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. </a:t>
            </a:r>
            <a:r>
              <a:rPr lang="hu-HU" dirty="0" err="1"/>
              <a:t>Many</a:t>
            </a:r>
            <a:r>
              <a:rPr lang="hu-HU" dirty="0"/>
              <a:t> </a:t>
            </a:r>
            <a:r>
              <a:rPr lang="hu-HU" dirty="0" err="1"/>
              <a:t>individuals</a:t>
            </a:r>
            <a:r>
              <a:rPr lang="hu-HU" dirty="0"/>
              <a:t> </a:t>
            </a:r>
            <a:r>
              <a:rPr lang="hu-HU" dirty="0" err="1"/>
              <a:t>tend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try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enjoy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benefits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soon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possible</a:t>
            </a:r>
            <a:r>
              <a:rPr lang="hu-HU" dirty="0"/>
              <a:t>, </a:t>
            </a:r>
            <a:r>
              <a:rPr lang="hu-HU" dirty="0" err="1"/>
              <a:t>while</a:t>
            </a:r>
            <a:r>
              <a:rPr lang="hu-HU" dirty="0"/>
              <a:t> </a:t>
            </a:r>
            <a:r>
              <a:rPr lang="hu-HU" dirty="0" err="1"/>
              <a:t>delaying</a:t>
            </a:r>
            <a:r>
              <a:rPr lang="hu-HU" dirty="0"/>
              <a:t> </a:t>
            </a:r>
            <a:r>
              <a:rPr lang="hu-HU" dirty="0" err="1"/>
              <a:t>costs</a:t>
            </a:r>
            <a:r>
              <a:rPr lang="hu-HU" dirty="0"/>
              <a:t> and </a:t>
            </a:r>
            <a:r>
              <a:rPr lang="hu-HU" dirty="0" err="1"/>
              <a:t>efforts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smtClean="0"/>
              <a:t>The </a:t>
            </a:r>
            <a:r>
              <a:rPr lang="hu-HU" dirty="0" err="1"/>
              <a:t>marshmallow</a:t>
            </a:r>
            <a:r>
              <a:rPr lang="hu-HU" dirty="0"/>
              <a:t> </a:t>
            </a:r>
            <a:r>
              <a:rPr lang="hu-HU" dirty="0" err="1"/>
              <a:t>tests</a:t>
            </a:r>
            <a:r>
              <a:rPr lang="hu-HU" dirty="0"/>
              <a:t> </a:t>
            </a:r>
            <a:r>
              <a:rPr lang="hu-HU" dirty="0" err="1"/>
              <a:t>showed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ability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delay</a:t>
            </a:r>
            <a:r>
              <a:rPr lang="hu-HU" dirty="0"/>
              <a:t> </a:t>
            </a:r>
            <a:r>
              <a:rPr lang="hu-HU" dirty="0" err="1"/>
              <a:t>gratification</a:t>
            </a:r>
            <a:r>
              <a:rPr lang="hu-HU" dirty="0"/>
              <a:t> is </a:t>
            </a:r>
            <a:r>
              <a:rPr lang="hu-HU" dirty="0" err="1"/>
              <a:t>positively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many</a:t>
            </a:r>
            <a:r>
              <a:rPr lang="hu-HU" dirty="0"/>
              <a:t> </a:t>
            </a:r>
            <a:r>
              <a:rPr lang="hu-HU" dirty="0" err="1"/>
              <a:t>desirable</a:t>
            </a:r>
            <a:r>
              <a:rPr lang="hu-HU" dirty="0"/>
              <a:t> </a:t>
            </a:r>
            <a:r>
              <a:rPr lang="hu-HU" dirty="0" err="1"/>
              <a:t>behaviors</a:t>
            </a:r>
            <a:r>
              <a:rPr lang="hu-HU" dirty="0"/>
              <a:t> and </a:t>
            </a:r>
            <a:r>
              <a:rPr lang="hu-HU" dirty="0" err="1"/>
              <a:t>outcomes</a:t>
            </a:r>
            <a:r>
              <a:rPr lang="hu-HU" dirty="0"/>
              <a:t> (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instance</a:t>
            </a:r>
            <a:r>
              <a:rPr lang="hu-HU" dirty="0"/>
              <a:t>, </a:t>
            </a:r>
            <a:r>
              <a:rPr lang="hu-HU" dirty="0" err="1"/>
              <a:t>better</a:t>
            </a:r>
            <a:r>
              <a:rPr lang="hu-HU" dirty="0"/>
              <a:t> </a:t>
            </a:r>
            <a:r>
              <a:rPr lang="hu-HU" dirty="0" err="1"/>
              <a:t>health</a:t>
            </a:r>
            <a:r>
              <a:rPr lang="hu-HU" dirty="0"/>
              <a:t>, </a:t>
            </a:r>
            <a:r>
              <a:rPr lang="hu-HU" dirty="0" err="1"/>
              <a:t>higher</a:t>
            </a:r>
            <a:r>
              <a:rPr lang="hu-HU" dirty="0"/>
              <a:t> </a:t>
            </a:r>
            <a:r>
              <a:rPr lang="hu-HU" dirty="0" err="1"/>
              <a:t>average</a:t>
            </a:r>
            <a:r>
              <a:rPr lang="hu-HU" dirty="0"/>
              <a:t> </a:t>
            </a:r>
            <a:r>
              <a:rPr lang="hu-HU" dirty="0" err="1"/>
              <a:t>SAT</a:t>
            </a:r>
            <a:r>
              <a:rPr lang="hu-HU" dirty="0"/>
              <a:t> </a:t>
            </a:r>
            <a:r>
              <a:rPr lang="hu-HU" dirty="0" err="1"/>
              <a:t>points</a:t>
            </a:r>
            <a:r>
              <a:rPr lang="hu-HU" dirty="0"/>
              <a:t>, more </a:t>
            </a:r>
            <a:r>
              <a:rPr lang="hu-HU" dirty="0" err="1"/>
              <a:t>rewarding</a:t>
            </a:r>
            <a:r>
              <a:rPr lang="hu-HU" dirty="0"/>
              <a:t> </a:t>
            </a:r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relationships</a:t>
            </a:r>
            <a:r>
              <a:rPr lang="hu-HU" dirty="0"/>
              <a:t>, </a:t>
            </a:r>
            <a:r>
              <a:rPr lang="hu-HU" dirty="0" err="1"/>
              <a:t>see</a:t>
            </a:r>
            <a:r>
              <a:rPr lang="hu-HU" dirty="0"/>
              <a:t> </a:t>
            </a:r>
            <a:r>
              <a:rPr lang="hu-HU" dirty="0" err="1"/>
              <a:t>Mischel</a:t>
            </a:r>
            <a:r>
              <a:rPr lang="hu-HU" dirty="0"/>
              <a:t> 1996, </a:t>
            </a:r>
            <a:r>
              <a:rPr lang="hu-HU" dirty="0" err="1"/>
              <a:t>Sutter</a:t>
            </a:r>
            <a:r>
              <a:rPr lang="hu-HU" dirty="0"/>
              <a:t> et al. 2013). </a:t>
            </a:r>
            <a:endParaRPr lang="hu-HU" dirty="0" smtClean="0"/>
          </a:p>
          <a:p>
            <a:r>
              <a:rPr lang="hu-HU" dirty="0" err="1" smtClean="0"/>
              <a:t>Economists</a:t>
            </a:r>
            <a:r>
              <a:rPr lang="hu-HU" dirty="0" smtClean="0"/>
              <a:t> </a:t>
            </a:r>
            <a:r>
              <a:rPr lang="hu-HU" dirty="0"/>
              <a:t>(Frederick et al. 2002) </a:t>
            </a:r>
            <a:r>
              <a:rPr lang="hu-HU" dirty="0" err="1"/>
              <a:t>generally</a:t>
            </a:r>
            <a:r>
              <a:rPr lang="hu-HU" dirty="0"/>
              <a:t> </a:t>
            </a:r>
            <a:r>
              <a:rPr lang="hu-HU" dirty="0" err="1"/>
              <a:t>describe</a:t>
            </a:r>
            <a:r>
              <a:rPr lang="hu-HU" dirty="0"/>
              <a:t> </a:t>
            </a:r>
            <a:r>
              <a:rPr lang="hu-HU" dirty="0" err="1"/>
              <a:t>these</a:t>
            </a:r>
            <a:r>
              <a:rPr lang="hu-HU" dirty="0"/>
              <a:t> </a:t>
            </a:r>
            <a:r>
              <a:rPr lang="hu-HU" dirty="0" err="1"/>
              <a:t>phenomena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terms</a:t>
            </a:r>
            <a:r>
              <a:rPr lang="hu-HU" dirty="0"/>
              <a:t> </a:t>
            </a:r>
            <a:r>
              <a:rPr lang="hu-HU" dirty="0" err="1"/>
              <a:t>present</a:t>
            </a:r>
            <a:r>
              <a:rPr lang="hu-HU" dirty="0"/>
              <a:t> </a:t>
            </a:r>
            <a:r>
              <a:rPr lang="hu-HU" dirty="0" err="1"/>
              <a:t>bias</a:t>
            </a:r>
            <a:r>
              <a:rPr lang="hu-HU" dirty="0"/>
              <a:t> and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inconsistency</a:t>
            </a:r>
            <a:r>
              <a:rPr lang="hu-HU" dirty="0"/>
              <a:t> </a:t>
            </a:r>
            <a:r>
              <a:rPr lang="hu-HU" dirty="0" err="1"/>
              <a:t>referring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idea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discount</a:t>
            </a:r>
            <a:r>
              <a:rPr lang="hu-HU" dirty="0"/>
              <a:t> </a:t>
            </a:r>
            <a:r>
              <a:rPr lang="hu-HU" dirty="0" err="1"/>
              <a:t>factor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between</a:t>
            </a:r>
            <a:r>
              <a:rPr lang="hu-HU" dirty="0"/>
              <a:t> </a:t>
            </a:r>
            <a:r>
              <a:rPr lang="hu-HU" dirty="0" err="1"/>
              <a:t>now</a:t>
            </a:r>
            <a:r>
              <a:rPr lang="hu-HU" dirty="0"/>
              <a:t> and a </a:t>
            </a:r>
            <a:r>
              <a:rPr lang="hu-HU" dirty="0" err="1"/>
              <a:t>later</a:t>
            </a:r>
            <a:r>
              <a:rPr lang="hu-HU" dirty="0"/>
              <a:t> </a:t>
            </a:r>
            <a:r>
              <a:rPr lang="hu-HU" dirty="0" err="1"/>
              <a:t>moment</a:t>
            </a:r>
            <a:r>
              <a:rPr lang="hu-HU" dirty="0"/>
              <a:t> (</a:t>
            </a:r>
            <a:r>
              <a:rPr lang="hu-HU" dirty="0" err="1"/>
              <a:t>say</a:t>
            </a:r>
            <a:r>
              <a:rPr lang="hu-HU" dirty="0"/>
              <a:t>, 1 </a:t>
            </a:r>
            <a:r>
              <a:rPr lang="hu-HU" dirty="0" err="1"/>
              <a:t>month</a:t>
            </a:r>
            <a:r>
              <a:rPr lang="hu-HU" dirty="0"/>
              <a:t>) is </a:t>
            </a:r>
            <a:r>
              <a:rPr lang="hu-HU" dirty="0" err="1"/>
              <a:t>higher</a:t>
            </a:r>
            <a:r>
              <a:rPr lang="hu-HU" dirty="0"/>
              <a:t> </a:t>
            </a:r>
            <a:r>
              <a:rPr lang="hu-HU" dirty="0" err="1"/>
              <a:t>than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between</a:t>
            </a:r>
            <a:r>
              <a:rPr lang="hu-HU" dirty="0"/>
              <a:t> a </a:t>
            </a:r>
            <a:r>
              <a:rPr lang="hu-HU" dirty="0" err="1"/>
              <a:t>moment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future</a:t>
            </a:r>
            <a:r>
              <a:rPr lang="hu-HU" dirty="0"/>
              <a:t> and 1 </a:t>
            </a:r>
            <a:r>
              <a:rPr lang="hu-HU" dirty="0" err="1"/>
              <a:t>month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/>
              <a:t>.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1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Time </a:t>
            </a:r>
            <a:r>
              <a:rPr lang="hu-HU" dirty="0" err="1" smtClean="0"/>
              <a:t>preference</a:t>
            </a:r>
            <a:r>
              <a:rPr lang="hu-HU" dirty="0" smtClean="0"/>
              <a:t> and </a:t>
            </a:r>
            <a:r>
              <a:rPr lang="hu-HU" dirty="0" err="1" smtClean="0"/>
              <a:t>education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err="1" smtClean="0"/>
              <a:t>Literature</a:t>
            </a:r>
            <a:endParaRPr lang="hu-HU" dirty="0" smtClean="0"/>
          </a:p>
          <a:p>
            <a:pPr lvl="1"/>
            <a:r>
              <a:rPr lang="hu-HU" dirty="0" err="1" smtClean="0"/>
              <a:t>Golsteyn</a:t>
            </a:r>
            <a:r>
              <a:rPr lang="hu-HU" dirty="0" smtClean="0"/>
              <a:t> </a:t>
            </a:r>
            <a:r>
              <a:rPr lang="hu-HU" dirty="0"/>
              <a:t>et al. (2014) </a:t>
            </a:r>
            <a:r>
              <a:rPr lang="hu-HU" dirty="0" err="1" smtClean="0"/>
              <a:t>indicate</a:t>
            </a:r>
            <a:r>
              <a:rPr lang="hu-HU" dirty="0" smtClean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high</a:t>
            </a:r>
            <a:r>
              <a:rPr lang="hu-HU" dirty="0"/>
              <a:t> </a:t>
            </a:r>
            <a:r>
              <a:rPr lang="hu-HU" dirty="0" err="1"/>
              <a:t>discount</a:t>
            </a:r>
            <a:r>
              <a:rPr lang="hu-HU" dirty="0"/>
              <a:t> </a:t>
            </a:r>
            <a:r>
              <a:rPr lang="hu-HU" dirty="0" err="1"/>
              <a:t>rates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worse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performance, </a:t>
            </a:r>
            <a:r>
              <a:rPr lang="hu-HU" dirty="0" err="1"/>
              <a:t>among</a:t>
            </a:r>
            <a:r>
              <a:rPr lang="hu-HU" dirty="0"/>
              <a:t> </a:t>
            </a:r>
            <a:r>
              <a:rPr lang="hu-HU" dirty="0" err="1"/>
              <a:t>others</a:t>
            </a:r>
            <a:r>
              <a:rPr lang="hu-HU" dirty="0"/>
              <a:t>. More </a:t>
            </a:r>
            <a:r>
              <a:rPr lang="hu-HU" dirty="0" err="1"/>
              <a:t>patient</a:t>
            </a:r>
            <a:r>
              <a:rPr lang="hu-HU" dirty="0"/>
              <a:t> </a:t>
            </a:r>
            <a:r>
              <a:rPr lang="hu-HU" dirty="0" err="1"/>
              <a:t>individuals</a:t>
            </a:r>
            <a:r>
              <a:rPr lang="hu-HU" dirty="0"/>
              <a:t> had </a:t>
            </a:r>
            <a:r>
              <a:rPr lang="hu-HU" dirty="0" err="1"/>
              <a:t>significantly</a:t>
            </a:r>
            <a:r>
              <a:rPr lang="hu-HU" dirty="0"/>
              <a:t> </a:t>
            </a:r>
            <a:r>
              <a:rPr lang="hu-HU" dirty="0" err="1"/>
              <a:t>higher</a:t>
            </a:r>
            <a:r>
              <a:rPr lang="hu-HU" dirty="0"/>
              <a:t> </a:t>
            </a:r>
            <a:r>
              <a:rPr lang="hu-HU" dirty="0" err="1"/>
              <a:t>grades</a:t>
            </a:r>
            <a:r>
              <a:rPr lang="hu-HU" dirty="0"/>
              <a:t> </a:t>
            </a:r>
            <a:r>
              <a:rPr lang="hu-HU" dirty="0" err="1"/>
              <a:t>throughout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</a:t>
            </a:r>
            <a:r>
              <a:rPr lang="hu-HU" dirty="0" err="1"/>
              <a:t>years</a:t>
            </a:r>
            <a:r>
              <a:rPr lang="hu-HU" dirty="0"/>
              <a:t> and </a:t>
            </a:r>
            <a:r>
              <a:rPr lang="hu-HU" dirty="0" err="1"/>
              <a:t>were</a:t>
            </a:r>
            <a:r>
              <a:rPr lang="hu-HU" dirty="0"/>
              <a:t> more </a:t>
            </a:r>
            <a:r>
              <a:rPr lang="hu-HU" dirty="0" err="1"/>
              <a:t>likely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attain</a:t>
            </a:r>
            <a:r>
              <a:rPr lang="hu-HU" dirty="0"/>
              <a:t> a </a:t>
            </a:r>
            <a:r>
              <a:rPr lang="hu-HU" dirty="0" err="1"/>
              <a:t>university</a:t>
            </a:r>
            <a:r>
              <a:rPr lang="hu-HU" dirty="0"/>
              <a:t> </a:t>
            </a:r>
            <a:r>
              <a:rPr lang="hu-HU" dirty="0" smtClean="0"/>
              <a:t>diploma. </a:t>
            </a:r>
            <a:r>
              <a:rPr lang="hu-HU" dirty="0" err="1" smtClean="0"/>
              <a:t>Cadena</a:t>
            </a:r>
            <a:r>
              <a:rPr lang="hu-HU" dirty="0" smtClean="0"/>
              <a:t> </a:t>
            </a:r>
            <a:r>
              <a:rPr lang="hu-HU" dirty="0"/>
              <a:t>and Keys (2015) </a:t>
            </a:r>
            <a:r>
              <a:rPr lang="hu-HU" dirty="0" err="1"/>
              <a:t>report</a:t>
            </a:r>
            <a:r>
              <a:rPr lang="hu-HU" dirty="0"/>
              <a:t> </a:t>
            </a:r>
            <a:r>
              <a:rPr lang="hu-HU" dirty="0" err="1"/>
              <a:t>very</a:t>
            </a:r>
            <a:r>
              <a:rPr lang="hu-HU" dirty="0"/>
              <a:t> </a:t>
            </a:r>
            <a:r>
              <a:rPr lang="hu-HU" dirty="0" err="1"/>
              <a:t>similar</a:t>
            </a:r>
            <a:r>
              <a:rPr lang="hu-HU" dirty="0"/>
              <a:t> </a:t>
            </a:r>
            <a:r>
              <a:rPr lang="hu-HU" dirty="0" err="1"/>
              <a:t>findings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Sutter</a:t>
            </a:r>
            <a:r>
              <a:rPr lang="hu-HU" dirty="0" smtClean="0"/>
              <a:t> </a:t>
            </a:r>
            <a:r>
              <a:rPr lang="hu-HU" dirty="0"/>
              <a:t>et al. (2013)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evidence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children</a:t>
            </a:r>
            <a:r>
              <a:rPr lang="hu-HU" dirty="0"/>
              <a:t> and </a:t>
            </a:r>
            <a:r>
              <a:rPr lang="hu-HU" dirty="0" err="1"/>
              <a:t>adolescents</a:t>
            </a:r>
            <a:r>
              <a:rPr lang="hu-HU" dirty="0"/>
              <a:t> </a:t>
            </a:r>
            <a:r>
              <a:rPr lang="hu-HU" dirty="0" err="1"/>
              <a:t>who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more </a:t>
            </a:r>
            <a:r>
              <a:rPr lang="hu-HU" dirty="0" err="1"/>
              <a:t>impatient</a:t>
            </a:r>
            <a:r>
              <a:rPr lang="hu-HU" dirty="0"/>
              <a:t> show </a:t>
            </a:r>
            <a:r>
              <a:rPr lang="hu-HU" dirty="0" err="1"/>
              <a:t>worse</a:t>
            </a:r>
            <a:r>
              <a:rPr lang="hu-HU" dirty="0"/>
              <a:t> </a:t>
            </a:r>
            <a:r>
              <a:rPr lang="hu-HU" dirty="0" err="1"/>
              <a:t>conduct</a:t>
            </a:r>
            <a:r>
              <a:rPr lang="hu-HU" dirty="0"/>
              <a:t> </a:t>
            </a:r>
            <a:r>
              <a:rPr lang="hu-HU" dirty="0" err="1"/>
              <a:t>during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</a:t>
            </a:r>
            <a:r>
              <a:rPr lang="hu-HU" dirty="0" err="1"/>
              <a:t>years</a:t>
            </a:r>
            <a:r>
              <a:rPr lang="hu-HU" dirty="0"/>
              <a:t> (</a:t>
            </a:r>
            <a:r>
              <a:rPr lang="hu-HU" dirty="0" err="1"/>
              <a:t>smoke</a:t>
            </a:r>
            <a:r>
              <a:rPr lang="hu-HU" dirty="0"/>
              <a:t> more and </a:t>
            </a:r>
            <a:r>
              <a:rPr lang="hu-HU" dirty="0" err="1"/>
              <a:t>drink</a:t>
            </a:r>
            <a:r>
              <a:rPr lang="hu-HU" dirty="0"/>
              <a:t> more </a:t>
            </a:r>
            <a:r>
              <a:rPr lang="hu-HU" dirty="0" err="1"/>
              <a:t>alcohol</a:t>
            </a:r>
            <a:r>
              <a:rPr lang="hu-HU" dirty="0"/>
              <a:t>). </a:t>
            </a:r>
            <a:r>
              <a:rPr lang="hu-HU" dirty="0" err="1"/>
              <a:t>Castillo</a:t>
            </a:r>
            <a:r>
              <a:rPr lang="hu-HU" dirty="0"/>
              <a:t> et al. (2011) </a:t>
            </a:r>
            <a:r>
              <a:rPr lang="hu-HU" dirty="0" err="1"/>
              <a:t>document</a:t>
            </a:r>
            <a:r>
              <a:rPr lang="hu-HU" dirty="0"/>
              <a:t> </a:t>
            </a:r>
            <a:r>
              <a:rPr lang="hu-HU" dirty="0" err="1"/>
              <a:t>similar</a:t>
            </a:r>
            <a:r>
              <a:rPr lang="hu-HU" dirty="0"/>
              <a:t> </a:t>
            </a:r>
            <a:r>
              <a:rPr lang="hu-HU" dirty="0" err="1"/>
              <a:t>findings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Duckworth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Seligman</a:t>
            </a:r>
            <a:r>
              <a:rPr lang="hu-HU" dirty="0"/>
              <a:t> (2005, 2006)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self-control</a:t>
            </a:r>
            <a:r>
              <a:rPr lang="hu-HU" dirty="0"/>
              <a:t> is more </a:t>
            </a:r>
            <a:r>
              <a:rPr lang="hu-HU" dirty="0" err="1"/>
              <a:t>important</a:t>
            </a:r>
            <a:r>
              <a:rPr lang="hu-HU" dirty="0"/>
              <a:t> </a:t>
            </a:r>
            <a:r>
              <a:rPr lang="hu-HU" dirty="0" err="1"/>
              <a:t>than</a:t>
            </a:r>
            <a:r>
              <a:rPr lang="hu-HU" dirty="0"/>
              <a:t> </a:t>
            </a:r>
            <a:r>
              <a:rPr lang="hu-HU" dirty="0" err="1"/>
              <a:t>cognitive</a:t>
            </a:r>
            <a:r>
              <a:rPr lang="hu-HU" dirty="0"/>
              <a:t> </a:t>
            </a:r>
            <a:r>
              <a:rPr lang="hu-HU" dirty="0" err="1"/>
              <a:t>skills</a:t>
            </a:r>
            <a:r>
              <a:rPr lang="hu-HU" dirty="0"/>
              <a:t> (</a:t>
            </a:r>
            <a:r>
              <a:rPr lang="hu-HU" dirty="0" err="1"/>
              <a:t>that</a:t>
            </a:r>
            <a:r>
              <a:rPr lang="hu-HU" dirty="0"/>
              <a:t> is, IQ)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predict</a:t>
            </a:r>
            <a:r>
              <a:rPr lang="hu-HU" dirty="0"/>
              <a:t> </a:t>
            </a:r>
            <a:r>
              <a:rPr lang="hu-HU" dirty="0" err="1"/>
              <a:t>academic</a:t>
            </a:r>
            <a:r>
              <a:rPr lang="hu-HU" dirty="0"/>
              <a:t> performance. </a:t>
            </a:r>
            <a:endParaRPr lang="hu-HU" dirty="0" smtClean="0"/>
          </a:p>
          <a:p>
            <a:pPr lvl="1"/>
            <a:r>
              <a:rPr lang="hu-HU" dirty="0" err="1" smtClean="0"/>
              <a:t>However</a:t>
            </a:r>
            <a:r>
              <a:rPr lang="hu-HU" dirty="0"/>
              <a:t>,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empirical</a:t>
            </a:r>
            <a:r>
              <a:rPr lang="hu-HU" dirty="0"/>
              <a:t> </a:t>
            </a:r>
            <a:r>
              <a:rPr lang="hu-HU" dirty="0" err="1"/>
              <a:t>findings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unambiguous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Bettinger</a:t>
            </a:r>
            <a:r>
              <a:rPr lang="hu-HU" dirty="0"/>
              <a:t> and </a:t>
            </a:r>
            <a:r>
              <a:rPr lang="hu-HU" dirty="0" err="1"/>
              <a:t>Slonim</a:t>
            </a:r>
            <a:r>
              <a:rPr lang="hu-HU" dirty="0"/>
              <a:t> (2007) </a:t>
            </a:r>
            <a:r>
              <a:rPr lang="hu-HU" dirty="0" err="1"/>
              <a:t>fail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correlation</a:t>
            </a:r>
            <a:r>
              <a:rPr lang="hu-HU" dirty="0"/>
              <a:t> </a:t>
            </a:r>
            <a:r>
              <a:rPr lang="hu-HU" dirty="0" err="1"/>
              <a:t>between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and </a:t>
            </a:r>
            <a:r>
              <a:rPr lang="hu-HU" dirty="0" err="1"/>
              <a:t>school</a:t>
            </a:r>
            <a:r>
              <a:rPr lang="hu-HU" dirty="0"/>
              <a:t> performance.</a:t>
            </a:r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/>
              <a:t>our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used</a:t>
            </a:r>
            <a:r>
              <a:rPr lang="hu-HU" dirty="0"/>
              <a:t> </a:t>
            </a:r>
            <a:r>
              <a:rPr lang="hu-HU" dirty="0" err="1"/>
              <a:t>intertemporal</a:t>
            </a:r>
            <a:r>
              <a:rPr lang="hu-HU" dirty="0"/>
              <a:t> </a:t>
            </a:r>
            <a:r>
              <a:rPr lang="hu-HU" dirty="0" err="1"/>
              <a:t>monetary</a:t>
            </a:r>
            <a:r>
              <a:rPr lang="hu-HU" dirty="0"/>
              <a:t> </a:t>
            </a:r>
            <a:r>
              <a:rPr lang="hu-HU" dirty="0" err="1"/>
              <a:t>choices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</a:t>
            </a:r>
            <a:r>
              <a:rPr lang="hu-HU" dirty="0" err="1"/>
              <a:t>discounting</a:t>
            </a:r>
            <a:r>
              <a:rPr lang="hu-HU" dirty="0"/>
              <a:t> </a:t>
            </a:r>
            <a:r>
              <a:rPr lang="hu-HU" dirty="0" err="1"/>
              <a:t>rates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participants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/>
              <a:t>on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literature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conjecture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patience</a:t>
            </a:r>
            <a:r>
              <a:rPr lang="hu-HU" dirty="0"/>
              <a:t> (</a:t>
            </a:r>
            <a:r>
              <a:rPr lang="hu-HU" dirty="0" err="1"/>
              <a:t>that</a:t>
            </a:r>
            <a:r>
              <a:rPr lang="hu-HU" dirty="0"/>
              <a:t> is, </a:t>
            </a:r>
            <a:r>
              <a:rPr lang="hu-HU" dirty="0" err="1"/>
              <a:t>lower</a:t>
            </a:r>
            <a:r>
              <a:rPr lang="hu-HU" dirty="0"/>
              <a:t> </a:t>
            </a:r>
            <a:r>
              <a:rPr lang="hu-HU" dirty="0" err="1"/>
              <a:t>discounting</a:t>
            </a:r>
            <a:r>
              <a:rPr lang="hu-HU" dirty="0"/>
              <a:t> </a:t>
            </a:r>
            <a:r>
              <a:rPr lang="hu-HU" dirty="0" err="1"/>
              <a:t>rates</a:t>
            </a:r>
            <a:r>
              <a:rPr lang="hu-HU" dirty="0"/>
              <a:t>) </a:t>
            </a:r>
            <a:r>
              <a:rPr lang="hu-HU" dirty="0" err="1"/>
              <a:t>may</a:t>
            </a:r>
            <a:r>
              <a:rPr lang="hu-HU" dirty="0"/>
              <a:t> </a:t>
            </a:r>
            <a:r>
              <a:rPr lang="hu-HU" dirty="0" err="1"/>
              <a:t>have</a:t>
            </a:r>
            <a:r>
              <a:rPr lang="hu-HU" dirty="0"/>
              <a:t> a </a:t>
            </a:r>
            <a:r>
              <a:rPr lang="hu-HU" dirty="0" err="1"/>
              <a:t>positive</a:t>
            </a:r>
            <a:r>
              <a:rPr lang="hu-HU" dirty="0"/>
              <a:t> </a:t>
            </a:r>
            <a:r>
              <a:rPr lang="hu-HU" dirty="0" err="1"/>
              <a:t>effect</a:t>
            </a:r>
            <a:r>
              <a:rPr lang="hu-HU" dirty="0"/>
              <a:t> on </a:t>
            </a:r>
            <a:r>
              <a:rPr lang="hu-HU" dirty="0" err="1"/>
              <a:t>exam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.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095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Risk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 smtClean="0"/>
              <a:t>Broadly</a:t>
            </a:r>
            <a:r>
              <a:rPr lang="hu-HU" dirty="0" smtClean="0"/>
              <a:t> </a:t>
            </a:r>
            <a:r>
              <a:rPr lang="hu-HU" dirty="0" err="1"/>
              <a:t>speaking</a:t>
            </a:r>
            <a:r>
              <a:rPr lang="hu-HU" dirty="0"/>
              <a:t>,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capture</a:t>
            </a:r>
            <a:r>
              <a:rPr lang="hu-HU" dirty="0"/>
              <a:t> </a:t>
            </a:r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much</a:t>
            </a:r>
            <a:r>
              <a:rPr lang="hu-HU" dirty="0"/>
              <a:t> </a:t>
            </a:r>
            <a:r>
              <a:rPr lang="hu-HU" dirty="0" err="1"/>
              <a:t>individuals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 </a:t>
            </a:r>
            <a:r>
              <a:rPr lang="hu-HU" dirty="0" err="1"/>
              <a:t>safe</a:t>
            </a:r>
            <a:r>
              <a:rPr lang="hu-HU" dirty="0"/>
              <a:t> and </a:t>
            </a:r>
            <a:r>
              <a:rPr lang="hu-HU" dirty="0" err="1"/>
              <a:t>certain</a:t>
            </a:r>
            <a:r>
              <a:rPr lang="hu-HU" dirty="0"/>
              <a:t> </a:t>
            </a:r>
            <a:r>
              <a:rPr lang="hu-HU" dirty="0" err="1"/>
              <a:t>outcomes</a:t>
            </a:r>
            <a:r>
              <a:rPr lang="hu-HU" dirty="0"/>
              <a:t> </a:t>
            </a:r>
            <a:r>
              <a:rPr lang="hu-HU" dirty="0" err="1"/>
              <a:t>relative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risky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uncertain</a:t>
            </a:r>
            <a:r>
              <a:rPr lang="hu-HU" dirty="0"/>
              <a:t> </a:t>
            </a:r>
            <a:r>
              <a:rPr lang="hu-HU" dirty="0" err="1"/>
              <a:t>alternatives</a:t>
            </a:r>
            <a:r>
              <a:rPr lang="hu-HU" dirty="0"/>
              <a:t>.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measure</a:t>
            </a:r>
            <a:r>
              <a:rPr lang="hu-HU" dirty="0"/>
              <a:t> </a:t>
            </a:r>
            <a:r>
              <a:rPr lang="hu-HU" dirty="0" err="1"/>
              <a:t>risk</a:t>
            </a:r>
            <a:r>
              <a:rPr lang="hu-HU" dirty="0"/>
              <a:t> and </a:t>
            </a:r>
            <a:r>
              <a:rPr lang="hu-HU" dirty="0" err="1"/>
              <a:t>uncertainty</a:t>
            </a:r>
            <a:r>
              <a:rPr lang="hu-HU" dirty="0"/>
              <a:t> </a:t>
            </a:r>
            <a:r>
              <a:rPr lang="hu-HU" dirty="0" err="1"/>
              <a:t>aversion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our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.</a:t>
            </a:r>
          </a:p>
          <a:p>
            <a:r>
              <a:rPr lang="hu-HU" dirty="0" err="1"/>
              <a:t>There</a:t>
            </a:r>
            <a:r>
              <a:rPr lang="hu-HU" dirty="0"/>
              <a:t> is </a:t>
            </a:r>
            <a:r>
              <a:rPr lang="hu-HU" dirty="0" err="1"/>
              <a:t>some</a:t>
            </a:r>
            <a:r>
              <a:rPr lang="hu-HU" dirty="0"/>
              <a:t> </a:t>
            </a:r>
            <a:r>
              <a:rPr lang="hu-HU" dirty="0" err="1"/>
              <a:t>evidence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schooling</a:t>
            </a:r>
            <a:r>
              <a:rPr lang="hu-HU" dirty="0"/>
              <a:t>, </a:t>
            </a:r>
            <a:r>
              <a:rPr lang="hu-HU" dirty="0" err="1"/>
              <a:t>but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direction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effect</a:t>
            </a:r>
            <a:r>
              <a:rPr lang="hu-HU" dirty="0"/>
              <a:t> is </a:t>
            </a:r>
            <a:r>
              <a:rPr lang="hu-HU" dirty="0" err="1"/>
              <a:t>unclear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/>
              <a:t>instance</a:t>
            </a:r>
            <a:r>
              <a:rPr lang="hu-HU" dirty="0"/>
              <a:t>, </a:t>
            </a:r>
            <a:r>
              <a:rPr lang="hu-HU" dirty="0" err="1"/>
              <a:t>Guiso</a:t>
            </a:r>
            <a:r>
              <a:rPr lang="hu-HU" dirty="0"/>
              <a:t> and </a:t>
            </a:r>
            <a:r>
              <a:rPr lang="hu-HU" dirty="0" err="1"/>
              <a:t>Paiella</a:t>
            </a:r>
            <a:r>
              <a:rPr lang="hu-HU" dirty="0"/>
              <a:t> (2008) show </a:t>
            </a:r>
            <a:r>
              <a:rPr lang="hu-HU" dirty="0" err="1"/>
              <a:t>that</a:t>
            </a:r>
            <a:r>
              <a:rPr lang="hu-HU" dirty="0"/>
              <a:t> more </a:t>
            </a:r>
            <a:r>
              <a:rPr lang="hu-HU" dirty="0" err="1"/>
              <a:t>educated</a:t>
            </a:r>
            <a:r>
              <a:rPr lang="hu-HU" dirty="0"/>
              <a:t> </a:t>
            </a:r>
            <a:r>
              <a:rPr lang="hu-HU" dirty="0" err="1"/>
              <a:t>people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more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tolerant</a:t>
            </a:r>
            <a:r>
              <a:rPr lang="hu-HU" dirty="0"/>
              <a:t>, </a:t>
            </a:r>
            <a:r>
              <a:rPr lang="hu-HU" dirty="0" err="1"/>
              <a:t>but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know</a:t>
            </a:r>
            <a:r>
              <a:rPr lang="hu-HU" dirty="0"/>
              <a:t> </a:t>
            </a:r>
            <a:r>
              <a:rPr lang="hu-HU" dirty="0" err="1"/>
              <a:t>if</a:t>
            </a:r>
            <a:r>
              <a:rPr lang="hu-HU" dirty="0"/>
              <a:t> </a:t>
            </a:r>
            <a:r>
              <a:rPr lang="hu-HU" dirty="0" err="1"/>
              <a:t>schooling</a:t>
            </a:r>
            <a:r>
              <a:rPr lang="hu-HU" dirty="0"/>
              <a:t> </a:t>
            </a:r>
            <a:r>
              <a:rPr lang="hu-HU" dirty="0" err="1"/>
              <a:t>makes</a:t>
            </a:r>
            <a:r>
              <a:rPr lang="hu-HU" dirty="0"/>
              <a:t> </a:t>
            </a:r>
            <a:r>
              <a:rPr lang="hu-HU" dirty="0" err="1"/>
              <a:t>individual</a:t>
            </a:r>
            <a:r>
              <a:rPr lang="hu-HU" dirty="0"/>
              <a:t> less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averse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aversion</a:t>
            </a:r>
            <a:r>
              <a:rPr lang="hu-HU" dirty="0"/>
              <a:t> </a:t>
            </a:r>
            <a:r>
              <a:rPr lang="hu-HU" dirty="0" err="1"/>
              <a:t>affects</a:t>
            </a:r>
            <a:r>
              <a:rPr lang="hu-HU" dirty="0"/>
              <a:t> </a:t>
            </a:r>
            <a:r>
              <a:rPr lang="hu-HU" dirty="0" err="1"/>
              <a:t>schooling</a:t>
            </a:r>
            <a:r>
              <a:rPr lang="hu-HU" dirty="0"/>
              <a:t> </a:t>
            </a:r>
            <a:r>
              <a:rPr lang="hu-HU" dirty="0" err="1"/>
              <a:t>decisions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Belzil</a:t>
            </a:r>
            <a:r>
              <a:rPr lang="hu-HU" dirty="0" smtClean="0"/>
              <a:t> </a:t>
            </a:r>
            <a:r>
              <a:rPr lang="hu-HU" dirty="0"/>
              <a:t>and Leonardi (2007)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analyzing</a:t>
            </a:r>
            <a:r>
              <a:rPr lang="hu-HU" dirty="0"/>
              <a:t> an Italian panel </a:t>
            </a:r>
            <a:r>
              <a:rPr lang="hu-HU" dirty="0" err="1"/>
              <a:t>data</a:t>
            </a:r>
            <a:r>
              <a:rPr lang="hu-HU" dirty="0"/>
              <a:t> </a:t>
            </a:r>
            <a:r>
              <a:rPr lang="hu-HU" dirty="0" err="1"/>
              <a:t>set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risk</a:t>
            </a:r>
            <a:r>
              <a:rPr lang="hu-HU" dirty="0"/>
              <a:t> </a:t>
            </a:r>
            <a:r>
              <a:rPr lang="hu-HU" dirty="0" err="1"/>
              <a:t>attitudes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modestly</a:t>
            </a:r>
            <a:r>
              <a:rPr lang="hu-HU" dirty="0"/>
              <a:t> </a:t>
            </a:r>
            <a:r>
              <a:rPr lang="hu-HU" dirty="0" err="1"/>
              <a:t>explain</a:t>
            </a:r>
            <a:r>
              <a:rPr lang="hu-HU" dirty="0"/>
              <a:t> </a:t>
            </a:r>
            <a:r>
              <a:rPr lang="hu-HU" dirty="0" err="1"/>
              <a:t>whether</a:t>
            </a:r>
            <a:r>
              <a:rPr lang="hu-HU" dirty="0"/>
              <a:t> an </a:t>
            </a:r>
            <a:r>
              <a:rPr lang="hu-HU" dirty="0" err="1"/>
              <a:t>individual</a:t>
            </a:r>
            <a:r>
              <a:rPr lang="hu-HU" dirty="0"/>
              <a:t> is </a:t>
            </a:r>
            <a:r>
              <a:rPr lang="hu-HU" dirty="0" err="1"/>
              <a:t>admitted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higher</a:t>
            </a:r>
            <a:r>
              <a:rPr lang="hu-HU" dirty="0"/>
              <a:t> </a:t>
            </a:r>
            <a:r>
              <a:rPr lang="hu-HU" dirty="0" err="1"/>
              <a:t>education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Sutter</a:t>
            </a:r>
            <a:r>
              <a:rPr lang="hu-HU" dirty="0" smtClean="0"/>
              <a:t> </a:t>
            </a:r>
            <a:r>
              <a:rPr lang="hu-HU" dirty="0"/>
              <a:t>et al. (2013)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experimental</a:t>
            </a:r>
            <a:r>
              <a:rPr lang="hu-HU" dirty="0"/>
              <a:t> </a:t>
            </a:r>
            <a:r>
              <a:rPr lang="hu-HU" dirty="0" err="1"/>
              <a:t>measures</a:t>
            </a:r>
            <a:r>
              <a:rPr lang="hu-HU" dirty="0"/>
              <a:t> of </a:t>
            </a:r>
            <a:r>
              <a:rPr lang="hu-HU" dirty="0" err="1"/>
              <a:t>risk</a:t>
            </a:r>
            <a:r>
              <a:rPr lang="hu-HU" dirty="0"/>
              <a:t> and </a:t>
            </a:r>
            <a:r>
              <a:rPr lang="hu-HU" dirty="0" err="1"/>
              <a:t>uncertainty</a:t>
            </a:r>
            <a:r>
              <a:rPr lang="hu-HU" dirty="0"/>
              <a:t> </a:t>
            </a:r>
            <a:r>
              <a:rPr lang="hu-HU" dirty="0" err="1"/>
              <a:t>aversion</a:t>
            </a:r>
            <a:r>
              <a:rPr lang="hu-HU" dirty="0"/>
              <a:t> </a:t>
            </a:r>
            <a:r>
              <a:rPr lang="hu-HU" dirty="0" err="1"/>
              <a:t>predict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weakly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behavior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smtClean="0"/>
              <a:t>No </a:t>
            </a:r>
            <a:r>
              <a:rPr lang="hu-HU" dirty="0" err="1" smtClean="0"/>
              <a:t>clear</a:t>
            </a:r>
            <a:r>
              <a:rPr lang="hu-HU" dirty="0" smtClean="0"/>
              <a:t> </a:t>
            </a:r>
            <a:r>
              <a:rPr lang="hu-HU" dirty="0" err="1" smtClean="0"/>
              <a:t>conjectures</a:t>
            </a:r>
            <a:r>
              <a:rPr lang="hu-HU" dirty="0" smtClean="0"/>
              <a:t>.</a:t>
            </a:r>
            <a:endParaRPr lang="hu-HU" dirty="0"/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261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preferences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62500" lnSpcReduction="20000"/>
          </a:bodyPr>
          <a:lstStyle/>
          <a:p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</a:t>
            </a:r>
            <a:r>
              <a:rPr lang="hu-HU" dirty="0" err="1"/>
              <a:t>express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idea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individuals</a:t>
            </a:r>
            <a:r>
              <a:rPr lang="hu-HU" dirty="0"/>
              <a:t>’ </a:t>
            </a:r>
            <a:r>
              <a:rPr lang="hu-HU" dirty="0" err="1"/>
              <a:t>utility</a:t>
            </a:r>
            <a:r>
              <a:rPr lang="hu-HU" dirty="0"/>
              <a:t> </a:t>
            </a:r>
            <a:r>
              <a:rPr lang="hu-HU" dirty="0" err="1"/>
              <a:t>also</a:t>
            </a:r>
            <a:r>
              <a:rPr lang="hu-HU" dirty="0"/>
              <a:t> </a:t>
            </a:r>
            <a:r>
              <a:rPr lang="hu-HU" dirty="0" err="1"/>
              <a:t>enters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utility</a:t>
            </a:r>
            <a:r>
              <a:rPr lang="hu-HU" dirty="0"/>
              <a:t> </a:t>
            </a:r>
            <a:r>
              <a:rPr lang="hu-HU" dirty="0" err="1"/>
              <a:t>function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decision-maker</a:t>
            </a:r>
            <a:r>
              <a:rPr lang="hu-HU" dirty="0"/>
              <a:t>. </a:t>
            </a:r>
            <a:r>
              <a:rPr lang="hu-HU" dirty="0" err="1"/>
              <a:t>It</a:t>
            </a:r>
            <a:r>
              <a:rPr lang="hu-HU" dirty="0"/>
              <a:t> </a:t>
            </a:r>
            <a:r>
              <a:rPr lang="hu-HU" dirty="0" err="1"/>
              <a:t>includes</a:t>
            </a:r>
            <a:r>
              <a:rPr lang="hu-HU" dirty="0"/>
              <a:t> </a:t>
            </a:r>
            <a:r>
              <a:rPr lang="hu-HU" dirty="0" err="1"/>
              <a:t>many</a:t>
            </a:r>
            <a:r>
              <a:rPr lang="hu-HU" dirty="0"/>
              <a:t> </a:t>
            </a:r>
            <a:r>
              <a:rPr lang="hu-HU" dirty="0" err="1"/>
              <a:t>aspects</a:t>
            </a:r>
            <a:r>
              <a:rPr lang="hu-HU" dirty="0"/>
              <a:t> of human </a:t>
            </a:r>
            <a:r>
              <a:rPr lang="hu-HU" dirty="0" err="1"/>
              <a:t>behavior</a:t>
            </a:r>
            <a:r>
              <a:rPr lang="hu-HU" dirty="0"/>
              <a:t> ranging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trust</a:t>
            </a:r>
            <a:r>
              <a:rPr lang="hu-HU" dirty="0"/>
              <a:t> and </a:t>
            </a:r>
            <a:r>
              <a:rPr lang="hu-HU" dirty="0" err="1"/>
              <a:t>reciprocity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cooperation</a:t>
            </a:r>
            <a:r>
              <a:rPr lang="hu-HU" dirty="0"/>
              <a:t>.</a:t>
            </a:r>
          </a:p>
          <a:p>
            <a:r>
              <a:rPr lang="hu-HU" dirty="0" err="1"/>
              <a:t>It</a:t>
            </a:r>
            <a:r>
              <a:rPr lang="hu-HU" dirty="0"/>
              <a:t> </a:t>
            </a:r>
            <a:r>
              <a:rPr lang="hu-HU" dirty="0" err="1"/>
              <a:t>seems</a:t>
            </a:r>
            <a:r>
              <a:rPr lang="hu-HU" dirty="0"/>
              <a:t> </a:t>
            </a:r>
            <a:r>
              <a:rPr lang="hu-HU" dirty="0" err="1"/>
              <a:t>plausible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a more </a:t>
            </a:r>
            <a:r>
              <a:rPr lang="hu-HU" dirty="0" err="1"/>
              <a:t>trusting</a:t>
            </a:r>
            <a:r>
              <a:rPr lang="hu-HU" dirty="0"/>
              <a:t> and </a:t>
            </a:r>
            <a:r>
              <a:rPr lang="hu-HU" dirty="0" err="1"/>
              <a:t>cooperative</a:t>
            </a:r>
            <a:r>
              <a:rPr lang="hu-HU" dirty="0"/>
              <a:t> </a:t>
            </a:r>
            <a:r>
              <a:rPr lang="hu-HU" dirty="0" err="1"/>
              <a:t>environment</a:t>
            </a:r>
            <a:r>
              <a:rPr lang="hu-HU" dirty="0"/>
              <a:t> </a:t>
            </a:r>
            <a:r>
              <a:rPr lang="hu-HU" dirty="0" err="1"/>
              <a:t>children</a:t>
            </a:r>
            <a:r>
              <a:rPr lang="hu-HU" dirty="0"/>
              <a:t> and </a:t>
            </a:r>
            <a:r>
              <a:rPr lang="hu-HU" dirty="0" err="1"/>
              <a:t>students</a:t>
            </a:r>
            <a:r>
              <a:rPr lang="hu-HU" dirty="0"/>
              <a:t> </a:t>
            </a:r>
            <a:r>
              <a:rPr lang="hu-HU" dirty="0" err="1"/>
              <a:t>help</a:t>
            </a:r>
            <a:r>
              <a:rPr lang="hu-HU" dirty="0"/>
              <a:t> </a:t>
            </a:r>
            <a:r>
              <a:rPr lang="hu-HU" dirty="0" err="1"/>
              <a:t>each</a:t>
            </a:r>
            <a:r>
              <a:rPr lang="hu-HU" dirty="0"/>
              <a:t> </a:t>
            </a:r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improving</a:t>
            </a:r>
            <a:r>
              <a:rPr lang="hu-HU" dirty="0"/>
              <a:t> </a:t>
            </a:r>
            <a:r>
              <a:rPr lang="hu-HU" dirty="0" err="1"/>
              <a:t>educational</a:t>
            </a:r>
            <a:r>
              <a:rPr lang="hu-HU" dirty="0"/>
              <a:t> </a:t>
            </a:r>
            <a:r>
              <a:rPr lang="hu-HU" dirty="0" err="1"/>
              <a:t>attainment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general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err="1" smtClean="0"/>
              <a:t>There</a:t>
            </a:r>
            <a:r>
              <a:rPr lang="hu-HU" dirty="0" smtClean="0"/>
              <a:t> </a:t>
            </a:r>
            <a:r>
              <a:rPr lang="hu-HU" dirty="0"/>
              <a:t>is </a:t>
            </a:r>
            <a:r>
              <a:rPr lang="hu-HU" dirty="0" err="1"/>
              <a:t>scant</a:t>
            </a:r>
            <a:r>
              <a:rPr lang="hu-HU" dirty="0"/>
              <a:t> </a:t>
            </a:r>
            <a:r>
              <a:rPr lang="hu-HU" dirty="0" err="1"/>
              <a:t>evidence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preferences</a:t>
            </a:r>
            <a:r>
              <a:rPr lang="hu-HU" dirty="0"/>
              <a:t> and </a:t>
            </a:r>
            <a:r>
              <a:rPr lang="hu-HU" dirty="0" err="1"/>
              <a:t>especially</a:t>
            </a:r>
            <a:r>
              <a:rPr lang="hu-HU" dirty="0"/>
              <a:t> </a:t>
            </a:r>
            <a:r>
              <a:rPr lang="hu-HU" dirty="0" err="1"/>
              <a:t>prosocial</a:t>
            </a:r>
            <a:r>
              <a:rPr lang="hu-HU" dirty="0"/>
              <a:t> </a:t>
            </a:r>
            <a:r>
              <a:rPr lang="hu-HU" dirty="0" err="1"/>
              <a:t>behavior</a:t>
            </a:r>
            <a:r>
              <a:rPr lang="hu-HU" dirty="0"/>
              <a:t> </a:t>
            </a:r>
            <a:r>
              <a:rPr lang="hu-HU" dirty="0" err="1"/>
              <a:t>seems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clearly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performance. </a:t>
            </a:r>
            <a:endParaRPr lang="hu-HU" dirty="0" smtClean="0"/>
          </a:p>
          <a:p>
            <a:pPr lvl="1"/>
            <a:r>
              <a:rPr lang="hu-HU" dirty="0" err="1" smtClean="0"/>
              <a:t>Caprara</a:t>
            </a:r>
            <a:r>
              <a:rPr lang="hu-HU" dirty="0" smtClean="0"/>
              <a:t> </a:t>
            </a:r>
            <a:r>
              <a:rPr lang="hu-HU" dirty="0"/>
              <a:t>et al. (2000) </a:t>
            </a:r>
            <a:r>
              <a:rPr lang="hu-HU" dirty="0" err="1"/>
              <a:t>using</a:t>
            </a:r>
            <a:r>
              <a:rPr lang="hu-HU" dirty="0"/>
              <a:t> Italian </a:t>
            </a:r>
            <a:r>
              <a:rPr lang="hu-HU" dirty="0" err="1"/>
              <a:t>data</a:t>
            </a:r>
            <a:r>
              <a:rPr lang="hu-HU" dirty="0"/>
              <a:t> </a:t>
            </a:r>
            <a:r>
              <a:rPr lang="hu-HU" dirty="0" err="1"/>
              <a:t>find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prosocial</a:t>
            </a:r>
            <a:r>
              <a:rPr lang="hu-HU" dirty="0"/>
              <a:t> </a:t>
            </a:r>
            <a:r>
              <a:rPr lang="hu-HU" dirty="0" err="1"/>
              <a:t>attitude</a:t>
            </a:r>
            <a:r>
              <a:rPr lang="hu-HU" dirty="0"/>
              <a:t> </a:t>
            </a:r>
            <a:r>
              <a:rPr lang="hu-HU" dirty="0" err="1"/>
              <a:t>measured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age</a:t>
            </a:r>
            <a:r>
              <a:rPr lang="hu-HU" dirty="0"/>
              <a:t> 8 </a:t>
            </a:r>
            <a:r>
              <a:rPr lang="hu-HU" dirty="0" err="1"/>
              <a:t>predicted</a:t>
            </a:r>
            <a:r>
              <a:rPr lang="hu-HU" dirty="0"/>
              <a:t> </a:t>
            </a:r>
            <a:r>
              <a:rPr lang="hu-HU" dirty="0" err="1"/>
              <a:t>educational</a:t>
            </a:r>
            <a:r>
              <a:rPr lang="hu-HU" dirty="0"/>
              <a:t> performance and </a:t>
            </a:r>
            <a:r>
              <a:rPr lang="hu-HU" dirty="0" err="1"/>
              <a:t>peer</a:t>
            </a:r>
            <a:r>
              <a:rPr lang="hu-HU" dirty="0"/>
              <a:t> </a:t>
            </a:r>
            <a:r>
              <a:rPr lang="hu-HU" dirty="0" err="1"/>
              <a:t>acceptance</a:t>
            </a:r>
            <a:r>
              <a:rPr lang="hu-HU" dirty="0"/>
              <a:t> 5 </a:t>
            </a:r>
            <a:r>
              <a:rPr lang="hu-HU" dirty="0" err="1"/>
              <a:t>years</a:t>
            </a:r>
            <a:r>
              <a:rPr lang="hu-HU" dirty="0"/>
              <a:t> </a:t>
            </a:r>
            <a:r>
              <a:rPr lang="hu-HU" dirty="0" err="1"/>
              <a:t>later</a:t>
            </a:r>
            <a:r>
              <a:rPr lang="hu-HU" dirty="0"/>
              <a:t>. </a:t>
            </a:r>
            <a:endParaRPr lang="hu-HU" dirty="0" smtClean="0"/>
          </a:p>
          <a:p>
            <a:pPr lvl="1"/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aware</a:t>
            </a:r>
            <a:r>
              <a:rPr lang="hu-HU" dirty="0"/>
              <a:t> of </a:t>
            </a:r>
            <a:r>
              <a:rPr lang="hu-HU" dirty="0" err="1"/>
              <a:t>any</a:t>
            </a:r>
            <a:r>
              <a:rPr lang="hu-HU" dirty="0"/>
              <a:t> </a:t>
            </a:r>
            <a:r>
              <a:rPr lang="hu-HU" dirty="0" err="1"/>
              <a:t>paper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uses</a:t>
            </a:r>
            <a:r>
              <a:rPr lang="hu-HU" dirty="0"/>
              <a:t> </a:t>
            </a:r>
            <a:r>
              <a:rPr lang="hu-HU" dirty="0" err="1"/>
              <a:t>experiments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relate</a:t>
            </a:r>
            <a:r>
              <a:rPr lang="hu-HU" dirty="0"/>
              <a:t> </a:t>
            </a:r>
            <a:r>
              <a:rPr lang="hu-HU" dirty="0" err="1"/>
              <a:t>prosocial</a:t>
            </a:r>
            <a:r>
              <a:rPr lang="hu-HU" dirty="0"/>
              <a:t> </a:t>
            </a:r>
            <a:r>
              <a:rPr lang="hu-HU" dirty="0" err="1"/>
              <a:t>behavior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school</a:t>
            </a:r>
            <a:r>
              <a:rPr lang="hu-HU" dirty="0"/>
              <a:t> performance. </a:t>
            </a:r>
          </a:p>
          <a:p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focused</a:t>
            </a:r>
            <a:r>
              <a:rPr lang="hu-HU" dirty="0"/>
              <a:t> on </a:t>
            </a:r>
            <a:r>
              <a:rPr lang="hu-HU" dirty="0" err="1"/>
              <a:t>cooperation</a:t>
            </a:r>
            <a:r>
              <a:rPr lang="hu-HU" dirty="0"/>
              <a:t> and </a:t>
            </a:r>
            <a:r>
              <a:rPr lang="hu-HU" dirty="0" err="1"/>
              <a:t>measured</a:t>
            </a:r>
            <a:r>
              <a:rPr lang="hu-HU" dirty="0"/>
              <a:t> </a:t>
            </a:r>
            <a:r>
              <a:rPr lang="hu-HU" dirty="0" err="1"/>
              <a:t>it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our</a:t>
            </a:r>
            <a:r>
              <a:rPr lang="hu-HU" dirty="0"/>
              <a:t> </a:t>
            </a:r>
            <a:r>
              <a:rPr lang="hu-HU" dirty="0" err="1"/>
              <a:t>experiment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a </a:t>
            </a:r>
            <a:r>
              <a:rPr lang="hu-HU" dirty="0" err="1"/>
              <a:t>two-person</a:t>
            </a:r>
            <a:r>
              <a:rPr lang="hu-HU" dirty="0"/>
              <a:t> </a:t>
            </a:r>
            <a:r>
              <a:rPr lang="hu-HU" dirty="0" err="1"/>
              <a:t>variant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goods</a:t>
            </a:r>
            <a:r>
              <a:rPr lang="hu-HU" dirty="0"/>
              <a:t> game. </a:t>
            </a:r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studies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show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choice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goods</a:t>
            </a:r>
            <a:r>
              <a:rPr lang="hu-HU" dirty="0"/>
              <a:t> game is </a:t>
            </a:r>
            <a:r>
              <a:rPr lang="hu-HU" dirty="0" err="1"/>
              <a:t>positively</a:t>
            </a:r>
            <a:r>
              <a:rPr lang="hu-HU" dirty="0"/>
              <a:t> </a:t>
            </a:r>
            <a:r>
              <a:rPr lang="hu-HU" dirty="0" err="1"/>
              <a:t>related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effort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 smtClean="0"/>
              <a:t>field</a:t>
            </a:r>
            <a:r>
              <a:rPr lang="hu-HU" dirty="0" smtClean="0"/>
              <a:t> (</a:t>
            </a:r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instance</a:t>
            </a:r>
            <a:r>
              <a:rPr lang="hu-HU" dirty="0"/>
              <a:t> </a:t>
            </a:r>
            <a:r>
              <a:rPr lang="hu-HU" dirty="0" err="1"/>
              <a:t>Englmaier</a:t>
            </a:r>
            <a:r>
              <a:rPr lang="hu-HU" dirty="0"/>
              <a:t> and </a:t>
            </a:r>
            <a:r>
              <a:rPr lang="hu-HU" dirty="0" err="1"/>
              <a:t>Gebhardt</a:t>
            </a:r>
            <a:r>
              <a:rPr lang="hu-HU" dirty="0"/>
              <a:t> (2016</a:t>
            </a:r>
            <a:r>
              <a:rPr lang="hu-HU" dirty="0" smtClean="0"/>
              <a:t>)). </a:t>
            </a:r>
          </a:p>
          <a:p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/>
              <a:t>is </a:t>
            </a:r>
            <a:r>
              <a:rPr lang="hu-HU" dirty="0" err="1"/>
              <a:t>why</a:t>
            </a:r>
            <a:r>
              <a:rPr lang="hu-HU" dirty="0"/>
              <a:t>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conjecture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larger</a:t>
            </a:r>
            <a:r>
              <a:rPr lang="hu-HU" dirty="0"/>
              <a:t> </a:t>
            </a:r>
            <a:r>
              <a:rPr lang="hu-HU" dirty="0" err="1"/>
              <a:t>contribution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this</a:t>
            </a:r>
            <a:r>
              <a:rPr lang="hu-HU" dirty="0"/>
              <a:t> game </a:t>
            </a:r>
            <a:r>
              <a:rPr lang="hu-HU" dirty="0" err="1"/>
              <a:t>may</a:t>
            </a:r>
            <a:r>
              <a:rPr lang="hu-HU" dirty="0"/>
              <a:t> </a:t>
            </a:r>
            <a:r>
              <a:rPr lang="hu-HU" dirty="0" err="1"/>
              <a:t>imply</a:t>
            </a:r>
            <a:r>
              <a:rPr lang="hu-HU" dirty="0"/>
              <a:t> more </a:t>
            </a:r>
            <a:r>
              <a:rPr lang="hu-HU" dirty="0" err="1"/>
              <a:t>effort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studying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eventually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better</a:t>
            </a:r>
            <a:r>
              <a:rPr lang="hu-HU" dirty="0"/>
              <a:t> performance, </a:t>
            </a:r>
            <a:r>
              <a:rPr lang="hu-HU" i="1" dirty="0" err="1"/>
              <a:t>ceteris</a:t>
            </a:r>
            <a:r>
              <a:rPr lang="hu-HU" i="1" dirty="0"/>
              <a:t> </a:t>
            </a:r>
            <a:r>
              <a:rPr lang="hu-HU" i="1" dirty="0" err="1"/>
              <a:t>paribus</a:t>
            </a:r>
            <a:r>
              <a:rPr lang="hu-HU" dirty="0"/>
              <a:t>. </a:t>
            </a:r>
            <a:r>
              <a:rPr lang="hu-HU" dirty="0" err="1"/>
              <a:t>We</a:t>
            </a:r>
            <a:r>
              <a:rPr lang="hu-HU" dirty="0"/>
              <a:t> </a:t>
            </a:r>
            <a:r>
              <a:rPr lang="hu-HU" dirty="0" err="1"/>
              <a:t>hypothesize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cooperativeness</a:t>
            </a:r>
            <a:r>
              <a:rPr lang="hu-HU" dirty="0"/>
              <a:t> </a:t>
            </a:r>
            <a:r>
              <a:rPr lang="hu-HU" dirty="0" err="1"/>
              <a:t>affect</a:t>
            </a:r>
            <a:r>
              <a:rPr lang="hu-HU" dirty="0"/>
              <a:t> </a:t>
            </a:r>
            <a:r>
              <a:rPr lang="hu-HU" dirty="0" err="1"/>
              <a:t>positively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exam</a:t>
            </a:r>
            <a:r>
              <a:rPr lang="hu-HU" dirty="0"/>
              <a:t> </a:t>
            </a:r>
            <a:r>
              <a:rPr lang="hu-HU" dirty="0" err="1"/>
              <a:t>results</a:t>
            </a:r>
            <a:r>
              <a:rPr lang="hu-HU" dirty="0"/>
              <a:t>.</a:t>
            </a:r>
            <a:r>
              <a:rPr lang="hu-HU" dirty="0" smtClean="0"/>
              <a:t> </a:t>
            </a:r>
            <a:endParaRPr lang="hu-HU" dirty="0"/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12. Nov. 2016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Horn-Kiss "Preferences-school performance, pilot"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6977-10A5-4777-9BC2-012D51C5905D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391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3081</Words>
  <Application>Microsoft Office PowerPoint</Application>
  <PresentationFormat>Diavetítés a képernyőre (4:3 oldalarány)</PresentationFormat>
  <Paragraphs>250</Paragraphs>
  <Slides>35</Slides>
  <Notes>19</Notes>
  <HiddenSlides>15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7" baseType="lpstr">
      <vt:lpstr>Office-téma</vt:lpstr>
      <vt:lpstr>Munkalap</vt:lpstr>
      <vt:lpstr>Preferenciák és egyéni teljesítmény  Egy kísérlet első eredményei</vt:lpstr>
      <vt:lpstr>Academic performance and individual success</vt:lpstr>
      <vt:lpstr>Preferences and educational attainment</vt:lpstr>
      <vt:lpstr>Individual traits and preferences</vt:lpstr>
      <vt:lpstr>Cognitive vs. Non-cognitive</vt:lpstr>
      <vt:lpstr>Time preference</vt:lpstr>
      <vt:lpstr>Time preference and education</vt:lpstr>
      <vt:lpstr>Risk preferences</vt:lpstr>
      <vt:lpstr>Social preferences</vt:lpstr>
      <vt:lpstr>Competitive preferences</vt:lpstr>
      <vt:lpstr>The experiment</vt:lpstr>
      <vt:lpstr>The experiment</vt:lpstr>
      <vt:lpstr>The experiment</vt:lpstr>
      <vt:lpstr>Experiment – social preferences</vt:lpstr>
      <vt:lpstr>Experiment – risk and uncertainty</vt:lpstr>
      <vt:lpstr>Experiment – time preferences</vt:lpstr>
      <vt:lpstr>Experiment – time preferences</vt:lpstr>
      <vt:lpstr>Experiment – time preferences</vt:lpstr>
      <vt:lpstr>Competitive preferences</vt:lpstr>
      <vt:lpstr>Other variables that we measured</vt:lpstr>
      <vt:lpstr>Measurement validation</vt:lpstr>
      <vt:lpstr>PowerPoint bemutató</vt:lpstr>
      <vt:lpstr>All in</vt:lpstr>
      <vt:lpstr>By test type (grade)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Significance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Hewlett-Packard Company</dc:creator>
  <cp:lastModifiedBy>horn</cp:lastModifiedBy>
  <cp:revision>14</cp:revision>
  <dcterms:created xsi:type="dcterms:W3CDTF">2015-05-08T05:50:43Z</dcterms:created>
  <dcterms:modified xsi:type="dcterms:W3CDTF">2016-11-12T07:56:48Z</dcterms:modified>
</cp:coreProperties>
</file>