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1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9BC5B-15A8-4B9E-A600-54AF3A4B95D4}" type="datetimeFigureOut">
              <a:rPr lang="en-GB" smtClean="0"/>
              <a:t>11/11/2016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6B-D545-48E1-95D5-D4BCD4102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323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9BC5B-15A8-4B9E-A600-54AF3A4B95D4}" type="datetimeFigureOut">
              <a:rPr lang="en-GB" smtClean="0"/>
              <a:t>11/11/2016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6B-D545-48E1-95D5-D4BCD4102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92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9BC5B-15A8-4B9E-A600-54AF3A4B95D4}" type="datetimeFigureOut">
              <a:rPr lang="en-GB" smtClean="0"/>
              <a:t>11/11/2016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6B-D545-48E1-95D5-D4BCD4102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267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9BC5B-15A8-4B9E-A600-54AF3A4B95D4}" type="datetimeFigureOut">
              <a:rPr lang="en-GB" smtClean="0"/>
              <a:t>11/11/2016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6B-D545-48E1-95D5-D4BCD4102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1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9BC5B-15A8-4B9E-A600-54AF3A4B95D4}" type="datetimeFigureOut">
              <a:rPr lang="en-GB" smtClean="0"/>
              <a:t>11/11/2016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6B-D545-48E1-95D5-D4BCD4102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859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9BC5B-15A8-4B9E-A600-54AF3A4B95D4}" type="datetimeFigureOut">
              <a:rPr lang="en-GB" smtClean="0"/>
              <a:t>11/11/2016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6B-D545-48E1-95D5-D4BCD4102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348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9BC5B-15A8-4B9E-A600-54AF3A4B95D4}" type="datetimeFigureOut">
              <a:rPr lang="en-GB" smtClean="0"/>
              <a:t>11/11/2016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6B-D545-48E1-95D5-D4BCD4102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907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9BC5B-15A8-4B9E-A600-54AF3A4B95D4}" type="datetimeFigureOut">
              <a:rPr lang="en-GB" smtClean="0"/>
              <a:t>11/11/2016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6B-D545-48E1-95D5-D4BCD4102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542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9BC5B-15A8-4B9E-A600-54AF3A4B95D4}" type="datetimeFigureOut">
              <a:rPr lang="en-GB" smtClean="0"/>
              <a:t>11/11/2016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6B-D545-48E1-95D5-D4BCD4102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367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9BC5B-15A8-4B9E-A600-54AF3A4B95D4}" type="datetimeFigureOut">
              <a:rPr lang="en-GB" smtClean="0"/>
              <a:t>11/11/2016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6B-D545-48E1-95D5-D4BCD4102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9BC5B-15A8-4B9E-A600-54AF3A4B95D4}" type="datetimeFigureOut">
              <a:rPr lang="en-GB" smtClean="0"/>
              <a:t>11/11/2016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DE96B-D545-48E1-95D5-D4BCD4102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80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9BC5B-15A8-4B9E-A600-54AF3A4B95D4}" type="datetimeFigureOut">
              <a:rPr lang="en-GB" smtClean="0"/>
              <a:t>11/11/2016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DE96B-D545-48E1-95D5-D4BCD4102B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618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3600" b="1" cap="all" dirty="0" smtClean="0"/>
              <a:t>Csillag Márton: THE </a:t>
            </a:r>
            <a:r>
              <a:rPr lang="hu-HU" sz="3600" b="1" cap="all" dirty="0"/>
              <a:t>INCENTIVE EFFECTS OF SICKNESS ABSENCE COMPENSATION </a:t>
            </a:r>
            <a:r>
              <a:rPr lang="en-GB" sz="3600" b="1" cap="all" dirty="0"/>
              <a:t/>
            </a:r>
            <a:br>
              <a:rPr lang="en-GB" sz="3600" b="1" cap="all" dirty="0"/>
            </a:br>
            <a:r>
              <a:rPr lang="hu-HU" sz="3600" dirty="0"/>
              <a:t>- ANALYSIS OF A "NATURAL EXPERIMENT" IN EASTERN EUROPE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97497"/>
            <a:ext cx="9144000" cy="1655762"/>
          </a:xfrm>
        </p:spPr>
        <p:txBody>
          <a:bodyPr/>
          <a:lstStyle/>
          <a:p>
            <a:r>
              <a:rPr lang="hu-HU" dirty="0" smtClean="0"/>
              <a:t>Diszkusszió – Bíró Anikó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6039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</a:t>
            </a:r>
            <a:r>
              <a:rPr lang="hu-HU" dirty="0" smtClean="0"/>
              <a:t>érdésfeltevés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2011-es táppénz szigorítás hatásvizsgálata</a:t>
            </a:r>
            <a:endParaRPr lang="en-GB" dirty="0"/>
          </a:p>
          <a:p>
            <a:r>
              <a:rPr lang="hu-HU" dirty="0"/>
              <a:t>Kérdés jelentős: ösztönzés legyen munkára, de fertőzések, beteg munkavégzés elkerülése </a:t>
            </a:r>
            <a:r>
              <a:rPr lang="hu-HU" dirty="0" smtClean="0"/>
              <a:t>is cél – </a:t>
            </a:r>
            <a:r>
              <a:rPr lang="hu-HU" dirty="0"/>
              <a:t>optimalizálási probléma</a:t>
            </a:r>
            <a:endParaRPr lang="en-GB" dirty="0"/>
          </a:p>
          <a:p>
            <a:r>
              <a:rPr lang="hu-HU" dirty="0"/>
              <a:t>De: jelen vizsgálat erre az optimalizálási problémára nem tud választ adni. </a:t>
            </a:r>
            <a:endParaRPr lang="hu-HU" dirty="0" smtClean="0"/>
          </a:p>
          <a:p>
            <a:pPr lvl="1"/>
            <a:r>
              <a:rPr lang="hu-HU" dirty="0" smtClean="0"/>
              <a:t>Ezért lehet, én nem is az optimalizálási problémával indítanám a tanulmányt</a:t>
            </a:r>
          </a:p>
          <a:p>
            <a:pPr lvl="1"/>
            <a:r>
              <a:rPr lang="hu-HU" dirty="0" smtClean="0"/>
              <a:t>Inkább </a:t>
            </a:r>
            <a:r>
              <a:rPr lang="hu-HU" dirty="0"/>
              <a:t>a kérdés: munkára való ösztönzés ezen formája mennyire hatékony</a:t>
            </a:r>
            <a:r>
              <a:rPr lang="hu-HU" dirty="0" smtClean="0"/>
              <a:t>? – talán inkább ezzel kéne indítani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4376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Becsült modellek 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1. egyenlet: </a:t>
            </a:r>
          </a:p>
          <a:p>
            <a:pPr lvl="1"/>
            <a:r>
              <a:rPr lang="hu-HU" dirty="0" smtClean="0"/>
              <a:t>Mi az Y? (Később kiderül, de jó lenne már itt)</a:t>
            </a:r>
          </a:p>
          <a:p>
            <a:pPr lvl="1"/>
            <a:r>
              <a:rPr lang="hu-HU" dirty="0" smtClean="0"/>
              <a:t>HE, ME időben konstans az egyenlet alapján – ez könnyen megkérdőjelezhető (ha jól értem, valójában ezt nem is feltételezed). Jelöléssel lehetne tisztázni a feltevést, pl: HE</a:t>
            </a:r>
            <a:r>
              <a:rPr lang="hu-HU" baseline="-25000" dirty="0" smtClean="0"/>
              <a:t>i,2010</a:t>
            </a:r>
            <a:r>
              <a:rPr lang="hu-HU" dirty="0" smtClean="0"/>
              <a:t>, ME</a:t>
            </a:r>
            <a:r>
              <a:rPr lang="hu-HU" baseline="-25000" dirty="0" smtClean="0"/>
              <a:t>i,2010</a:t>
            </a:r>
            <a:r>
              <a:rPr lang="hu-HU" dirty="0"/>
              <a:t> </a:t>
            </a:r>
            <a:r>
              <a:rPr lang="hu-HU" dirty="0" smtClean="0"/>
              <a:t>(vagy HE</a:t>
            </a:r>
            <a:r>
              <a:rPr lang="en-GB" dirty="0" smtClean="0"/>
              <a:t>_before</a:t>
            </a:r>
            <a:r>
              <a:rPr lang="hu-HU" baseline="-25000" dirty="0" smtClean="0"/>
              <a:t>i</a:t>
            </a:r>
            <a:r>
              <a:rPr lang="en-GB" dirty="0" smtClean="0"/>
              <a:t>)</a:t>
            </a:r>
            <a:endParaRPr lang="hu-HU" dirty="0" smtClean="0"/>
          </a:p>
          <a:p>
            <a:pPr lvl="1"/>
            <a:r>
              <a:rPr lang="hu-HU" dirty="0" smtClean="0"/>
              <a:t>Egyén fix-hatást is be lehetne tenni kontrollváltozók mellé</a:t>
            </a:r>
          </a:p>
          <a:p>
            <a:pPr lvl="1"/>
            <a:r>
              <a:rPr lang="hu-HU" dirty="0" smtClean="0"/>
              <a:t>„After” dummy és „Month” dummy változók szerepeltetése egyszerre???</a:t>
            </a:r>
          </a:p>
          <a:p>
            <a:pPr lvl="1"/>
            <a:r>
              <a:rPr lang="hu-HU" dirty="0" smtClean="0"/>
              <a:t>HE, ME és ln(earnings) szerepeltetése egyszerre, ln(earnings) időben változó, míg HE és ME nem – ez így nagyon furcsa. Mi a közgazdasági megfontolás mögötte? Endogenitás (sick leave → earnings). Ln(earnings) elhagyható???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602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Becsült modellek 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3. egyenlet: </a:t>
            </a:r>
          </a:p>
          <a:p>
            <a:pPr lvl="1"/>
            <a:r>
              <a:rPr lang="hu-HU" dirty="0" smtClean="0"/>
              <a:t>„Sick pay” itt pontosan mi? Max éves táppénz? Sick pay</a:t>
            </a:r>
            <a:r>
              <a:rPr lang="hu-HU" baseline="30000" dirty="0" smtClean="0"/>
              <a:t>before</a:t>
            </a:r>
            <a:r>
              <a:rPr lang="hu-HU" dirty="0" smtClean="0"/>
              <a:t> és sick pay</a:t>
            </a:r>
            <a:r>
              <a:rPr lang="hu-HU" baseline="30000" dirty="0" smtClean="0"/>
              <a:t>after</a:t>
            </a:r>
            <a:r>
              <a:rPr lang="hu-HU" dirty="0" smtClean="0"/>
              <a:t> mellett miért van t index?</a:t>
            </a:r>
          </a:p>
          <a:p>
            <a:pPr lvl="1"/>
            <a:r>
              <a:rPr lang="hu-HU" dirty="0" smtClean="0"/>
              <a:t>Milyen modellből jött ki ez az egyenlet? Egyelőre légből kapottnak tűnik, a DID specifikáció meggyőzőbb.</a:t>
            </a:r>
          </a:p>
          <a:p>
            <a:pPr lvl="1"/>
            <a:r>
              <a:rPr lang="hu-HU" dirty="0" smtClean="0"/>
              <a:t>Miért van direkt hatása a Sick pay</a:t>
            </a:r>
            <a:r>
              <a:rPr lang="hu-HU" baseline="30000" dirty="0" smtClean="0"/>
              <a:t>before</a:t>
            </a:r>
            <a:r>
              <a:rPr lang="hu-HU" dirty="0" smtClean="0"/>
              <a:t> változónak?</a:t>
            </a:r>
          </a:p>
        </p:txBody>
      </p:sp>
    </p:spTree>
    <p:extLst>
      <p:ext uri="{BB962C8B-B14F-4D97-AF65-F5344CB8AC3E}">
        <p14:creationId xmlns:p14="http://schemas.microsoft.com/office/powerpoint/2010/main" val="3610379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“Common trend” </a:t>
            </a:r>
            <a:r>
              <a:rPr lang="hu-HU" dirty="0" smtClean="0"/>
              <a:t>feltevése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Paragrafus a feltevés mellett nem meggyőző, inkább a kezelt és kontrol csoportok változatlanságáról szól</a:t>
            </a:r>
          </a:p>
          <a:p>
            <a:r>
              <a:rPr lang="hu-HU" dirty="0" smtClean="0"/>
              <a:t>2011 előtti adatok (2007 óta) segítségével lehetne segíteni az érvelést:</a:t>
            </a:r>
          </a:p>
          <a:p>
            <a:pPr lvl="1"/>
            <a:r>
              <a:rPr lang="hu-HU" dirty="0" smtClean="0"/>
              <a:t>Grafikusan</a:t>
            </a:r>
          </a:p>
          <a:p>
            <a:pPr lvl="1"/>
            <a:r>
              <a:rPr lang="hu-HU" dirty="0" smtClean="0"/>
              <a:t>2011 előttre trend és treatment x trend szerepeltetése modellben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1958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Néhány ötlet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Miért 2%-os mintát használsz csak? Nagyobb minta segíthet.</a:t>
            </a:r>
          </a:p>
          <a:p>
            <a:r>
              <a:rPr lang="hu-HU" dirty="0" smtClean="0"/>
              <a:t>Nem meggyőző, miért csak férfiakat nézed. Nők esete lehet, hogy összetettebb, de talán még érdekesebb lehet, ha náluk gyakoribb a táppénz igénybevétele.</a:t>
            </a:r>
            <a:endParaRPr lang="en-GB" dirty="0"/>
          </a:p>
          <a:p>
            <a:r>
              <a:rPr lang="hu-HU" dirty="0" smtClean="0"/>
              <a:t>Regression discontinuity design alkalmazható lenne?</a:t>
            </a:r>
          </a:p>
          <a:p>
            <a:r>
              <a:rPr lang="hu-HU" dirty="0" smtClean="0"/>
              <a:t>Egyéb kimenetek is érdekesek lehetnek:</a:t>
            </a:r>
          </a:p>
          <a:p>
            <a:pPr lvl="1"/>
            <a:r>
              <a:rPr lang="hu-HU" dirty="0" smtClean="0"/>
              <a:t>Rokkantnyugdíj igénybevételével való összefüggés?</a:t>
            </a:r>
          </a:p>
          <a:p>
            <a:pPr lvl="1"/>
            <a:r>
              <a:rPr lang="hu-HU" dirty="0" smtClean="0"/>
              <a:t>Egyéb releváns kimenetekre való hatás? – éves kereset, eü kiadások, háziorvosi látogatások száma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6308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Kisebb megjegyzések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0918"/>
            <a:ext cx="10515600" cy="4786045"/>
          </a:xfrm>
        </p:spPr>
        <p:txBody>
          <a:bodyPr>
            <a:normAutofit fontScale="92500" lnSpcReduction="10000"/>
          </a:bodyPr>
          <a:lstStyle/>
          <a:p>
            <a:r>
              <a:rPr lang="hu-HU" dirty="0" smtClean="0"/>
              <a:t>Irodalom:</a:t>
            </a:r>
          </a:p>
          <a:p>
            <a:pPr lvl="1"/>
            <a:r>
              <a:rPr lang="en-GB" dirty="0"/>
              <a:t>Hog</a:t>
            </a:r>
            <a:r>
              <a:rPr lang="hu-HU" dirty="0"/>
              <a:t>y járul hozzá a tanulmány a német táppénz-módosításokon alapuló tanulmányokhoz? És általában az irodalomhoz? Ez hiányzik a 2. fejezetből. </a:t>
            </a:r>
            <a:endParaRPr lang="hu-HU" dirty="0" smtClean="0"/>
          </a:p>
          <a:p>
            <a:pPr lvl="1"/>
            <a:r>
              <a:rPr lang="hu-HU" dirty="0" smtClean="0"/>
              <a:t>Nem idézed, bár elég jelentős tanulmány: </a:t>
            </a:r>
            <a:r>
              <a:rPr lang="en-GB" dirty="0" err="1"/>
              <a:t>Henrekson</a:t>
            </a:r>
            <a:r>
              <a:rPr lang="en-GB" dirty="0"/>
              <a:t>, M., &amp; </a:t>
            </a:r>
            <a:r>
              <a:rPr lang="en-GB" dirty="0" err="1"/>
              <a:t>Persson</a:t>
            </a:r>
            <a:r>
              <a:rPr lang="en-GB" dirty="0"/>
              <a:t>, M. (2004). The effects on sick leave of changes in the sickness insurance system. </a:t>
            </a:r>
            <a:r>
              <a:rPr lang="en-GB" i="1" dirty="0" smtClean="0">
                <a:effectLst/>
              </a:rPr>
              <a:t>Journal of </a:t>
            </a:r>
            <a:r>
              <a:rPr lang="en-GB" i="1" dirty="0" err="1" smtClean="0">
                <a:effectLst/>
              </a:rPr>
              <a:t>Labor</a:t>
            </a:r>
            <a:r>
              <a:rPr lang="en-GB" i="1" dirty="0" smtClean="0">
                <a:effectLst/>
              </a:rPr>
              <a:t> </a:t>
            </a:r>
            <a:r>
              <a:rPr lang="hu-HU" i="1" dirty="0" smtClean="0">
                <a:effectLst/>
              </a:rPr>
              <a:t>E</a:t>
            </a:r>
            <a:r>
              <a:rPr lang="en-GB" i="1" dirty="0" err="1" smtClean="0">
                <a:effectLst/>
              </a:rPr>
              <a:t>conomics</a:t>
            </a:r>
            <a:r>
              <a:rPr lang="en-GB" dirty="0" smtClean="0">
                <a:effectLst/>
              </a:rPr>
              <a:t>, </a:t>
            </a:r>
            <a:r>
              <a:rPr lang="en-GB" i="1" dirty="0" smtClean="0">
                <a:effectLst/>
              </a:rPr>
              <a:t>22</a:t>
            </a:r>
            <a:r>
              <a:rPr lang="en-GB" dirty="0" smtClean="0">
                <a:effectLst/>
              </a:rPr>
              <a:t>(1), 87-113.</a:t>
            </a:r>
            <a:endParaRPr lang="hu-HU" dirty="0" smtClean="0">
              <a:effectLst/>
            </a:endParaRPr>
          </a:p>
          <a:p>
            <a:r>
              <a:rPr lang="hu-HU" dirty="0" smtClean="0"/>
              <a:t>1. ábra nagyon hasznos, nagyban segíti a megértést</a:t>
            </a:r>
          </a:p>
          <a:p>
            <a:r>
              <a:rPr lang="hu-HU" dirty="0" smtClean="0"/>
              <a:t>Eredmények táblázatai: szignifikáns eredmények nincsenek jelezve (</a:t>
            </a:r>
            <a:r>
              <a:rPr lang="en-GB" dirty="0" smtClean="0"/>
              <a:t>*,**,***…)</a:t>
            </a:r>
            <a:endParaRPr lang="hu-HU" dirty="0" smtClean="0"/>
          </a:p>
          <a:p>
            <a:r>
              <a:rPr lang="hu-HU" dirty="0" smtClean="0"/>
              <a:t>Számok nekem nem adódnak össze: HE, táppénz előfordulása 0.57</a:t>
            </a:r>
            <a:r>
              <a:rPr lang="hu-HU" dirty="0"/>
              <a:t>%. </a:t>
            </a:r>
            <a:r>
              <a:rPr lang="hu-HU" dirty="0" smtClean="0"/>
              <a:t>Becsült hatás: 0.48%pont. </a:t>
            </a:r>
            <a:r>
              <a:rPr lang="hu-HU" dirty="0"/>
              <a:t>This translates into 37.5% decrease??? Hasonlóan </a:t>
            </a:r>
            <a:r>
              <a:rPr lang="hu-HU" dirty="0" smtClean="0"/>
              <a:t>táppénzes napok esetén </a:t>
            </a:r>
            <a:r>
              <a:rPr lang="hu-HU" dirty="0"/>
              <a:t>esetén. Lehet, hogy </a:t>
            </a:r>
            <a:r>
              <a:rPr lang="hu-HU" dirty="0" smtClean="0"/>
              <a:t>2. táblázat </a:t>
            </a:r>
            <a:r>
              <a:rPr lang="hu-HU" dirty="0"/>
              <a:t>nem stimmel???</a:t>
            </a:r>
            <a:endParaRPr lang="hu-HU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8243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441</Words>
  <Application>Microsoft Office PowerPoint</Application>
  <PresentationFormat>Szélesvásznú</PresentationFormat>
  <Paragraphs>39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Csillag Márton: THE INCENTIVE EFFECTS OF SICKNESS ABSENCE COMPENSATION  - ANALYSIS OF A "NATURAL EXPERIMENT" IN EASTERN EUROPE</vt:lpstr>
      <vt:lpstr>Kérdésfeltevés</vt:lpstr>
      <vt:lpstr>Becsült modellek I</vt:lpstr>
      <vt:lpstr>Becsült modellek II</vt:lpstr>
      <vt:lpstr>“Common trend” feltevése</vt:lpstr>
      <vt:lpstr>Néhány ötlet</vt:lpstr>
      <vt:lpstr>Kisebb megjegyzések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Csillag Márton: THE INCENTIVE EFFECTS OF SICKNESS ABSENCE COMPENSATION  - ANALYSIS OF A "NATURAL EXPERIMENT" IN EASTERN EUROPE</dc:title>
  <dc:creator>ANIKO</dc:creator>
  <cp:lastModifiedBy>Lenovo</cp:lastModifiedBy>
  <cp:revision>15</cp:revision>
  <dcterms:created xsi:type="dcterms:W3CDTF">2016-11-06T13:07:07Z</dcterms:created>
  <dcterms:modified xsi:type="dcterms:W3CDTF">2016-11-11T07:38:08Z</dcterms:modified>
</cp:coreProperties>
</file>