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74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C"/>
    <a:srgbClr val="B1B3B4"/>
    <a:srgbClr val="676868"/>
    <a:srgbClr val="949798"/>
    <a:srgbClr val="AB9C9C"/>
    <a:srgbClr val="B1B2B6"/>
    <a:srgbClr val="676869"/>
    <a:srgbClr val="312623"/>
    <a:srgbClr val="44444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4" autoAdjust="0"/>
  </p:normalViewPr>
  <p:slideViewPr>
    <p:cSldViewPr>
      <p:cViewPr varScale="1">
        <p:scale>
          <a:sx n="87" d="100"/>
          <a:sy n="87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4B434-87CF-42B2-AF4A-F4FE5294E7F2}" type="datetimeFigureOut">
              <a:rPr lang="hu-HU" smtClean="0"/>
              <a:pPr/>
              <a:t>2016.11.12.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 smtClean="0"/>
              <a:t>Budapest Institute for Policy Analysis · bpinst.eu · Dohány utca 84, Budapest 1074, Hungary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69BFD-721F-4B42-AC51-13A50C9EF92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46528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07FBA-43AB-4588-9A36-367267A0295B}" type="datetimeFigureOut">
              <a:rPr lang="hu-HU" smtClean="0"/>
              <a:pPr/>
              <a:t>2016.11.12.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 smtClean="0"/>
              <a:t>Budapest Institute for Policy Analysis · bpinst.eu · Dohány utca 84, Budapest 1074, Hungary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DA7E6-2E56-41D8-A231-31EA21CB904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276664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DA7E6-2E56-41D8-A231-31EA21CB904D}" type="slidenum">
              <a:rPr lang="hu-HU" smtClean="0"/>
              <a:pPr/>
              <a:t>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Budapest Institute for Policy Analysis · bpinst.eu · Dohány utca 84, Budapest 1074, Hungary</a:t>
            </a:r>
            <a:endParaRPr lang="hu-HU"/>
          </a:p>
        </p:txBody>
      </p:sp>
      <p:sp>
        <p:nvSpPr>
          <p:cNvPr id="6" name="Élőfej hely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155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Budapest Institute for Policy Analysis · bpinst.eu · Dohány utca 84, Budapest 1074,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A7E6-2E56-41D8-A231-31EA21CB904D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4633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Budapest Institute for Policy Analysis · bpinst.eu · Dohány utca 84, Budapest 1074,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A7E6-2E56-41D8-A231-31EA21CB904D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0325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Budapest Institute for Policy Analysis · bpinst.eu · Dohány utca 84, Budapest 1074,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A7E6-2E56-41D8-A231-31EA21CB904D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3155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Budapest Institute for Policy Analysis · bpinst.eu · Dohány utca 84, Budapest 1074,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A7E6-2E56-41D8-A231-31EA21CB904D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2202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Budapest Institute for Policy Analysis · bpinst.eu · Dohány utca 84, Budapest 1074,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A7E6-2E56-41D8-A231-31EA21CB904D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3436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Budapest Institute for Policy Analysis · bpinst.eu · Dohány utca 84, Budapest 1074,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A7E6-2E56-41D8-A231-31EA21CB904D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4423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Budapest Institute for Policy Analysis · bpinst.eu · Dohány utca 84, Budapest 1074,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A7E6-2E56-41D8-A231-31EA21CB904D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8334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Budapest Institute for Policy Analysis · bpinst.eu · Dohány utca 84, Budapest 1074,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A7E6-2E56-41D8-A231-31EA21CB904D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3803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Budapest Institute for Policy Analysis · bpinst.eu · Dohány utca 84, Budapest 1074,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A7E6-2E56-41D8-A231-31EA21CB904D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014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Budapest Institute for Policy Analysis · bpinst.eu · Dohány utca 84, Budapest 1074,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A7E6-2E56-41D8-A231-31EA21CB904D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62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Budapest Institute for Policy Analysis · bpinst.eu · Dohány utca 84, Budapest 1074,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A7E6-2E56-41D8-A231-31EA21CB904D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781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Budapest Institute for Policy Analysis · bpinst.eu · Dohány utca 84, Budapest 1074,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A7E6-2E56-41D8-A231-31EA21CB904D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2178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Budapest Institute for Policy Analysis · bpinst.eu · Dohány utca 84, Budapest 1074,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A7E6-2E56-41D8-A231-31EA21CB904D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5035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Magas keresetűek: 42-ről 21% </a:t>
            </a:r>
            <a:r>
              <a:rPr lang="hu-HU" dirty="0" err="1" smtClean="0"/>
              <a:t>ra</a:t>
            </a:r>
            <a:r>
              <a:rPr lang="hu-HU" dirty="0" smtClean="0"/>
              <a:t> csökkent a RR; közepes: 60%-ról 46%ra csökkent</a:t>
            </a:r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Budapest Institute for Policy Analysis · bpinst.eu · Dohány utca 84, Budapest 1074,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A7E6-2E56-41D8-A231-31EA21CB904D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0868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Budapest Institute for Policy Analysis · bpinst.eu · Dohány utca 84, Budapest 1074,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A7E6-2E56-41D8-A231-31EA21CB904D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894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Budapest Institute for Policy Analysis · bpinst.eu · Dohány utca 84, Budapest 1074, Hungary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A7E6-2E56-41D8-A231-31EA21CB904D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65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331640" y="2132856"/>
            <a:ext cx="7344816" cy="14700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rgbClr val="949798"/>
                </a:solidFill>
              </a:defRPr>
            </a:lvl1pPr>
          </a:lstStyle>
          <a:p>
            <a:pPr marL="0" indent="0"/>
            <a:r>
              <a:rPr lang="en-US" sz="2200" b="1" baseline="30000" dirty="0" smtClean="0">
                <a:solidFill>
                  <a:srgbClr val="676869"/>
                </a:solidFill>
              </a:rPr>
              <a:t>NEMZETKÖZI ÁTTEKINTÉS A KORAI ISKOLAELHAGYÁS KEZELÉSÉRE SZOLGÁLÓ</a:t>
            </a:r>
            <a:r>
              <a:rPr lang="hu-HU" sz="2200" b="1" dirty="0" smtClean="0">
                <a:solidFill>
                  <a:srgbClr val="676869"/>
                </a:solidFill>
              </a:rPr>
              <a:t> </a:t>
            </a:r>
            <a:r>
              <a:rPr lang="en-US" sz="2200" b="1" baseline="30000" dirty="0" smtClean="0">
                <a:solidFill>
                  <a:srgbClr val="676869"/>
                </a:solidFill>
              </a:rPr>
              <a:t>HÁTRÁNYKOMPENZÁCIÓS ESZKÖZÖKRŐL</a:t>
            </a:r>
            <a:r>
              <a:rPr lang="hu-HU" sz="2200" b="1" baseline="30000" dirty="0" smtClean="0">
                <a:solidFill>
                  <a:srgbClr val="676869"/>
                </a:solidFill>
              </a:rPr>
              <a:t/>
            </a:r>
            <a:br>
              <a:rPr lang="hu-HU" sz="2200" b="1" baseline="30000" dirty="0" smtClean="0">
                <a:solidFill>
                  <a:srgbClr val="676869"/>
                </a:solidFill>
              </a:rPr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331640" y="3645024"/>
            <a:ext cx="7344816" cy="1152128"/>
          </a:xfrm>
        </p:spPr>
        <p:txBody>
          <a:bodyPr/>
          <a:lstStyle>
            <a:lvl1pPr marL="0" indent="0" algn="l">
              <a:buNone/>
              <a:defRPr sz="3200">
                <a:solidFill>
                  <a:srgbClr val="94979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hu-HU" sz="2000" baseline="30000" dirty="0" smtClean="0">
                <a:solidFill>
                  <a:srgbClr val="949798"/>
                </a:solidFill>
              </a:rPr>
              <a:t>SZERZŐK: </a:t>
            </a:r>
          </a:p>
          <a:p>
            <a:pPr marL="0" indent="0">
              <a:buNone/>
            </a:pPr>
            <a:r>
              <a:rPr lang="hu-HU" sz="2000" baseline="30000" dirty="0" smtClean="0">
                <a:solidFill>
                  <a:srgbClr val="949798"/>
                </a:solidFill>
              </a:rPr>
              <a:t>RESZKETŐ Petra, SCHARLE Ágota, VÁRADI Balázs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1403648" y="6021288"/>
            <a:ext cx="6048672" cy="509141"/>
          </a:xfrm>
        </p:spPr>
        <p:txBody>
          <a:bodyPr/>
          <a:lstStyle>
            <a:lvl1pPr>
              <a:defRPr sz="800"/>
            </a:lvl1pPr>
          </a:lstStyle>
          <a:p>
            <a:r>
              <a:rPr lang="hu-HU" dirty="0" smtClean="0"/>
              <a:t>Budapest Szakpolitikai Elemző Intézet · </a:t>
            </a:r>
            <a:r>
              <a:rPr lang="hu-HU" dirty="0" err="1" smtClean="0">
                <a:solidFill>
                  <a:srgbClr val="68686C"/>
                </a:solidFill>
              </a:rPr>
              <a:t>bpinst.eu</a:t>
            </a:r>
            <a:r>
              <a:rPr lang="hu-HU" dirty="0" smtClean="0"/>
              <a:t> · </a:t>
            </a:r>
            <a:r>
              <a:rPr lang="hu-HU" dirty="0" smtClean="0">
                <a:solidFill>
                  <a:srgbClr val="B1B3B4"/>
                </a:solidFill>
              </a:rPr>
              <a:t>Dohány utca 84. Budapest 1074, Hungary</a:t>
            </a:r>
          </a:p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100392" y="6021288"/>
            <a:ext cx="576064" cy="432049"/>
          </a:xfrm>
        </p:spPr>
        <p:txBody>
          <a:bodyPr/>
          <a:lstStyle>
            <a:lvl1pPr>
              <a:defRPr sz="800"/>
            </a:lvl1pPr>
          </a:lstStyle>
          <a:p>
            <a:r>
              <a:rPr lang="hu-HU" dirty="0" smtClean="0"/>
              <a:t>0</a:t>
            </a:r>
            <a:endParaRPr lang="hu-HU" dirty="0"/>
          </a:p>
        </p:txBody>
      </p:sp>
      <p:pic>
        <p:nvPicPr>
          <p:cNvPr id="7" name="Kép 6" descr="bi_ppt_prezentacio_1920x1080_hu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382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1628800"/>
            <a:ext cx="7632848" cy="4133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1115616" y="6165304"/>
            <a:ext cx="3682752" cy="484163"/>
          </a:xfrm>
        </p:spPr>
        <p:txBody>
          <a:bodyPr/>
          <a:lstStyle>
            <a:lvl1pPr>
              <a:defRPr sz="800"/>
            </a:lvl1pPr>
          </a:lstStyle>
          <a:p>
            <a:r>
              <a:rPr lang="hu-HU" dirty="0" smtClean="0"/>
              <a:t>Budapest Szakpolitikai Elemző Intézet · </a:t>
            </a:r>
            <a:r>
              <a:rPr lang="hu-HU" dirty="0" err="1" smtClean="0"/>
              <a:t>bpinst.eu</a:t>
            </a:r>
            <a:r>
              <a:rPr lang="hu-HU" dirty="0" smtClean="0"/>
              <a:t>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hu-HU" dirty="0" smtClean="0"/>
              <a:t>1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7365504" cy="56693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2276872"/>
            <a:ext cx="7344816" cy="3849291"/>
          </a:xfrm>
        </p:spPr>
        <p:txBody>
          <a:bodyPr/>
          <a:lstStyle>
            <a:lvl1pPr marL="355600" indent="0">
              <a:buClr>
                <a:srgbClr val="AF1310"/>
              </a:buClr>
              <a:buFont typeface="Arial" pitchFamily="34" charset="0"/>
              <a:buChar char="•"/>
              <a:defRPr/>
            </a:lvl1pPr>
            <a:lvl2pPr marL="355600" indent="0">
              <a:buClr>
                <a:srgbClr val="AB9C9C"/>
              </a:buClr>
              <a:defRPr/>
            </a:lvl2pPr>
            <a:lvl3pPr marL="355600" indent="0">
              <a:buClr>
                <a:srgbClr val="B1B2B6"/>
              </a:buClr>
              <a:defRPr/>
            </a:lvl3pPr>
            <a:lvl4pPr marL="355600" indent="0">
              <a:defRPr/>
            </a:lvl4pPr>
            <a:lvl5pPr marL="355600" indent="0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1331640" y="6309320"/>
            <a:ext cx="3250704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hu-HU" dirty="0" smtClean="0"/>
              <a:t>Budapest Szakpolitikai Elemző Intézet · </a:t>
            </a:r>
            <a:r>
              <a:rPr lang="hu-HU" dirty="0" err="1" smtClean="0"/>
              <a:t>bpinst.eu</a:t>
            </a:r>
            <a:r>
              <a:rPr lang="hu-HU" dirty="0" smtClean="0"/>
              <a:t> 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860032" y="6309321"/>
            <a:ext cx="1368152" cy="288032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442392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hu-HU" dirty="0" smtClean="0"/>
              <a:t>1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52534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87624" y="1600200"/>
            <a:ext cx="74991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187624" y="6309320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 smtClean="0"/>
              <a:t>Budapest Szakpolitikai Elemző Intézet · </a:t>
            </a:r>
            <a:r>
              <a:rPr lang="hu-HU" dirty="0" err="1" smtClean="0"/>
              <a:t>bpinst.eu</a:t>
            </a:r>
            <a:r>
              <a:rPr lang="hu-HU" dirty="0" smtClean="0"/>
              <a:t> </a:t>
            </a:r>
          </a:p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5292080" y="6356350"/>
            <a:ext cx="727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 smtClean="0"/>
              <a:t>1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5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F1310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B9C9C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59C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rton.csillag@budapestinstitute.e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365504" cy="566936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043608" y="1988840"/>
            <a:ext cx="7632848" cy="41044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hu-HU" b="1" baseline="30000" dirty="0" smtClean="0"/>
          </a:p>
          <a:p>
            <a:pPr marL="0">
              <a:buNone/>
            </a:pPr>
            <a:r>
              <a:rPr lang="hu-HU" sz="4400" b="1" baseline="30000" dirty="0" smtClean="0">
                <a:solidFill>
                  <a:srgbClr val="676869"/>
                </a:solidFill>
              </a:rPr>
              <a:t>A táppénz ösztönzési hatásairól – egy „természetes kísérlet” elemzése</a:t>
            </a:r>
          </a:p>
          <a:p>
            <a:pPr marL="0" indent="0">
              <a:buNone/>
            </a:pPr>
            <a:endParaRPr lang="hu-HU" sz="2000" baseline="30000" dirty="0" smtClean="0">
              <a:solidFill>
                <a:srgbClr val="312623"/>
              </a:solidFill>
            </a:endParaRPr>
          </a:p>
          <a:p>
            <a:pPr marL="0" indent="0">
              <a:buNone/>
            </a:pPr>
            <a:endParaRPr lang="hu-HU" sz="2000" baseline="30000" dirty="0" smtClean="0">
              <a:solidFill>
                <a:srgbClr val="312623"/>
              </a:solidFill>
            </a:endParaRPr>
          </a:p>
          <a:p>
            <a:pPr marL="0" indent="0">
              <a:buNone/>
            </a:pPr>
            <a:r>
              <a:rPr lang="hu-HU" sz="3200" baseline="30000" dirty="0" smtClean="0">
                <a:solidFill>
                  <a:srgbClr val="C00000"/>
                </a:solidFill>
              </a:rPr>
              <a:t>CSILLAG Márton </a:t>
            </a:r>
          </a:p>
          <a:p>
            <a:pPr marL="0" indent="0">
              <a:buNone/>
            </a:pPr>
            <a:r>
              <a:rPr lang="hu-HU" baseline="30000" dirty="0" smtClean="0">
                <a:solidFill>
                  <a:srgbClr val="949798"/>
                </a:solidFill>
              </a:rPr>
              <a:t>Budapest Szakpolitikai Elemző Intézet </a:t>
            </a:r>
          </a:p>
          <a:p>
            <a:pPr marL="0" indent="0">
              <a:buNone/>
            </a:pPr>
            <a:endParaRPr lang="hu-HU" sz="2000" baseline="30000" dirty="0" smtClean="0">
              <a:solidFill>
                <a:srgbClr val="949798"/>
              </a:solidFill>
            </a:endParaRPr>
          </a:p>
          <a:p>
            <a:pPr marL="0" indent="0">
              <a:buNone/>
            </a:pPr>
            <a:endParaRPr lang="hu-HU" sz="2000" baseline="30000" dirty="0">
              <a:solidFill>
                <a:srgbClr val="949798"/>
              </a:solidFill>
            </a:endParaRPr>
          </a:p>
          <a:p>
            <a:pPr marL="0" indent="0">
              <a:buNone/>
            </a:pPr>
            <a:endParaRPr lang="hu-HU" sz="2000" baseline="30000" dirty="0" smtClean="0">
              <a:solidFill>
                <a:srgbClr val="949798"/>
              </a:solidFill>
            </a:endParaRPr>
          </a:p>
          <a:p>
            <a:pPr marL="0" indent="0">
              <a:buNone/>
            </a:pPr>
            <a:endParaRPr lang="hu-HU" sz="2000" baseline="30000" dirty="0">
              <a:solidFill>
                <a:srgbClr val="949798"/>
              </a:solidFill>
            </a:endParaRPr>
          </a:p>
          <a:p>
            <a:pPr marL="0" indent="0">
              <a:buNone/>
            </a:pPr>
            <a:endParaRPr lang="hu-HU" sz="2000" baseline="30000" dirty="0" smtClean="0">
              <a:solidFill>
                <a:srgbClr val="949798"/>
              </a:solidFill>
            </a:endParaRPr>
          </a:p>
          <a:p>
            <a:pPr marL="0" indent="0">
              <a:buNone/>
            </a:pPr>
            <a:endParaRPr lang="hu-HU" sz="2000" baseline="30000" dirty="0">
              <a:solidFill>
                <a:srgbClr val="949798"/>
              </a:solidFill>
            </a:endParaRPr>
          </a:p>
          <a:p>
            <a:pPr marL="0" indent="0">
              <a:buNone/>
            </a:pPr>
            <a:r>
              <a:rPr lang="hu-HU" baseline="30000" dirty="0" smtClean="0">
                <a:solidFill>
                  <a:srgbClr val="949798"/>
                </a:solidFill>
              </a:rPr>
              <a:t>Sziráki Konferencia, 2016 november 12. </a:t>
            </a:r>
          </a:p>
          <a:p>
            <a:pPr marL="0" indent="0">
              <a:buNone/>
            </a:pPr>
            <a:endParaRPr lang="hu-HU" sz="2000" baseline="30000" dirty="0" smtClean="0">
              <a:solidFill>
                <a:srgbClr val="949798"/>
              </a:solidFill>
            </a:endParaRPr>
          </a:p>
          <a:p>
            <a:pPr>
              <a:buNone/>
            </a:pPr>
            <a:endParaRPr lang="hu-HU" sz="2000" baseline="30000" dirty="0" smtClean="0">
              <a:solidFill>
                <a:srgbClr val="444445"/>
              </a:solidFill>
            </a:endParaRPr>
          </a:p>
          <a:p>
            <a:pPr>
              <a:buNone/>
            </a:pPr>
            <a:endParaRPr lang="hu-HU" sz="2000" baseline="30000" dirty="0" smtClean="0">
              <a:solidFill>
                <a:srgbClr val="444445"/>
              </a:solidFill>
            </a:endParaRPr>
          </a:p>
          <a:p>
            <a:pPr>
              <a:buNone/>
            </a:pPr>
            <a:endParaRPr lang="hu-HU" sz="2000" baseline="30000" dirty="0" smtClean="0">
              <a:solidFill>
                <a:srgbClr val="444445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87624" y="6093296"/>
            <a:ext cx="4392488" cy="365125"/>
          </a:xfrm>
        </p:spPr>
        <p:txBody>
          <a:bodyPr/>
          <a:lstStyle/>
          <a:p>
            <a:pPr algn="just"/>
            <a:r>
              <a:rPr lang="hu-HU" sz="800" dirty="0" smtClean="0"/>
              <a:t>Budapest Szakpolitikai Elemző Intézet </a:t>
            </a:r>
            <a:r>
              <a:rPr lang="hu-HU" sz="800" dirty="0" smtClean="0">
                <a:solidFill>
                  <a:srgbClr val="AB9C9C"/>
                </a:solidFill>
              </a:rPr>
              <a:t>· </a:t>
            </a:r>
            <a:r>
              <a:rPr lang="hu-HU" sz="800" b="1" dirty="0" err="1" smtClean="0">
                <a:solidFill>
                  <a:srgbClr val="68686C"/>
                </a:solidFill>
              </a:rPr>
              <a:t>bpinst.eu</a:t>
            </a:r>
            <a:r>
              <a:rPr lang="hu-HU" sz="800" dirty="0" smtClean="0">
                <a:solidFill>
                  <a:srgbClr val="444445"/>
                </a:solidFill>
              </a:rPr>
              <a:t> · </a:t>
            </a:r>
            <a:r>
              <a:rPr lang="hu-HU" sz="800" dirty="0" smtClean="0">
                <a:solidFill>
                  <a:srgbClr val="B1B3B4"/>
                </a:solidFill>
              </a:rPr>
              <a:t>Dohány utca 84. </a:t>
            </a:r>
            <a:r>
              <a:rPr lang="hu-HU" sz="800" dirty="0" smtClean="0">
                <a:solidFill>
                  <a:srgbClr val="B1B2B6"/>
                </a:solidFill>
              </a:rPr>
              <a:t>Budapest</a:t>
            </a:r>
            <a:r>
              <a:rPr lang="hu-HU" sz="800" dirty="0" smtClean="0">
                <a:solidFill>
                  <a:srgbClr val="B1B3B4"/>
                </a:solidFill>
              </a:rPr>
              <a:t> 1074, Hungary</a:t>
            </a:r>
          </a:p>
          <a:p>
            <a:pPr algn="just"/>
            <a:endParaRPr lang="hu-H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Kép 8" descr="bi_ppt_prezentacio_1920x1080_hu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38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7828" y="1229205"/>
            <a:ext cx="7884368" cy="548680"/>
          </a:xfrm>
        </p:spPr>
        <p:txBody>
          <a:bodyPr>
            <a:normAutofit fontScale="90000"/>
          </a:bodyPr>
          <a:lstStyle/>
          <a:p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3600" dirty="0" smtClean="0"/>
              <a:t>Adatok: KTI Kapcsolt </a:t>
            </a:r>
            <a:r>
              <a:rPr lang="hu-HU" sz="3600" dirty="0" err="1" smtClean="0"/>
              <a:t>Admin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2276872"/>
            <a:ext cx="7992888" cy="384929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u-HU" dirty="0"/>
              <a:t>ONYF adatok</a:t>
            </a:r>
          </a:p>
          <a:p>
            <a:pPr lvl="1"/>
            <a:r>
              <a:rPr lang="hu-HU" dirty="0"/>
              <a:t>Részletes munkatörténet &amp; keresetek</a:t>
            </a:r>
          </a:p>
          <a:p>
            <a:pPr lvl="1"/>
            <a:r>
              <a:rPr lang="hu-HU" dirty="0"/>
              <a:t>Biztosított napok, referencia kereset, jelenlegi kereset</a:t>
            </a:r>
          </a:p>
          <a:p>
            <a:pPr lvl="1"/>
            <a:r>
              <a:rPr lang="hu-HU" dirty="0" smtClean="0"/>
              <a:t>Táppénzes </a:t>
            </a:r>
            <a:r>
              <a:rPr lang="hu-HU" dirty="0"/>
              <a:t>napok száma</a:t>
            </a:r>
          </a:p>
          <a:p>
            <a:pPr lvl="1"/>
            <a:r>
              <a:rPr lang="hu-HU" dirty="0"/>
              <a:t>Nem, életkor, foglalkozási csoport (isk. nincs)</a:t>
            </a:r>
          </a:p>
          <a:p>
            <a:pPr lvl="0"/>
            <a:r>
              <a:rPr lang="hu-HU" dirty="0"/>
              <a:t>OEP adatok</a:t>
            </a:r>
          </a:p>
          <a:p>
            <a:pPr lvl="1"/>
            <a:r>
              <a:rPr lang="hu-HU" dirty="0"/>
              <a:t>Táppénzes napok (kereszt-ellenőrzés), de táppénz nincs</a:t>
            </a:r>
          </a:p>
          <a:p>
            <a:pPr lvl="1"/>
            <a:r>
              <a:rPr lang="hu-HU" dirty="0"/>
              <a:t>EÜ költés (éves szinten), látogatások száma a háziorvosnál</a:t>
            </a:r>
          </a:p>
          <a:p>
            <a:pPr lvl="0"/>
            <a:r>
              <a:rPr lang="hu-HU" dirty="0"/>
              <a:t>NAV munkáltatói </a:t>
            </a:r>
            <a:r>
              <a:rPr lang="hu-HU" dirty="0" smtClean="0"/>
              <a:t>adatok (később)</a:t>
            </a:r>
            <a:endParaRPr lang="hu-HU" dirty="0"/>
          </a:p>
          <a:p>
            <a:pPr lvl="1"/>
            <a:r>
              <a:rPr lang="hu-HU" dirty="0"/>
              <a:t>mérlegadatok</a:t>
            </a:r>
          </a:p>
          <a:p>
            <a:endParaRPr lang="hu-HU" sz="2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331640" y="6309320"/>
            <a:ext cx="2232248" cy="365125"/>
          </a:xfrm>
        </p:spPr>
        <p:txBody>
          <a:bodyPr/>
          <a:lstStyle/>
          <a:p>
            <a:r>
              <a:rPr lang="hu-HU" sz="800" dirty="0" smtClean="0"/>
              <a:t>Budapest Szakpolitikai Elemző Intézet </a:t>
            </a:r>
            <a:r>
              <a:rPr lang="hu-HU" sz="800" dirty="0" smtClean="0">
                <a:solidFill>
                  <a:srgbClr val="444444"/>
                </a:solidFill>
              </a:rPr>
              <a:t>· </a:t>
            </a:r>
            <a:r>
              <a:rPr lang="hu-HU" sz="800" b="1" dirty="0" err="1" smtClean="0">
                <a:solidFill>
                  <a:srgbClr val="444444"/>
                </a:solidFill>
              </a:rPr>
              <a:t>bpinst.eu</a:t>
            </a:r>
            <a:endParaRPr lang="hu-HU" sz="800" b="1" dirty="0" smtClean="0">
              <a:solidFill>
                <a:srgbClr val="444444"/>
              </a:solidFill>
            </a:endParaRPr>
          </a:p>
          <a:p>
            <a:endParaRPr lang="hu-HU" dirty="0"/>
          </a:p>
        </p:txBody>
      </p:sp>
      <p:pic>
        <p:nvPicPr>
          <p:cNvPr id="6" name="Tartalom helye 7" descr="bi_ppt_prezentacio_1920x1080_hu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57238"/>
          </a:xfr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226368" cy="365125"/>
          </a:xfrm>
        </p:spPr>
        <p:txBody>
          <a:bodyPr/>
          <a:lstStyle/>
          <a:p>
            <a:fld id="{57725982-4029-4BF9-A7E8-BBCB0210B1E8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2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7828" y="1229205"/>
            <a:ext cx="7884368" cy="548680"/>
          </a:xfrm>
        </p:spPr>
        <p:txBody>
          <a:bodyPr>
            <a:normAutofit fontScale="90000"/>
          </a:bodyPr>
          <a:lstStyle/>
          <a:p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3600" dirty="0"/>
              <a:t>A minta kiválasztása</a:t>
            </a:r>
            <a:br>
              <a:rPr lang="hu-HU" sz="3600" dirty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7828" y="1916832"/>
            <a:ext cx="7938628" cy="420933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u-HU" dirty="0"/>
              <a:t>Férfiak, akik 1955 és 1984 között születtek</a:t>
            </a:r>
          </a:p>
          <a:p>
            <a:pPr lvl="1"/>
            <a:r>
              <a:rPr lang="hu-HU" dirty="0"/>
              <a:t>A nők nem csak saját betegség okán mehetnek táppénzre</a:t>
            </a:r>
          </a:p>
          <a:p>
            <a:pPr lvl="1"/>
            <a:r>
              <a:rPr lang="hu-HU" dirty="0" smtClean="0"/>
              <a:t>kizárjuk </a:t>
            </a:r>
            <a:r>
              <a:rPr lang="hu-HU" dirty="0"/>
              <a:t>(a) még tanuljanak vagy (b) már előnyugdíjasok legyenek </a:t>
            </a:r>
          </a:p>
          <a:p>
            <a:pPr lvl="0"/>
            <a:r>
              <a:rPr lang="hu-HU" dirty="0"/>
              <a:t>Akik legalább 2 év biztosítási idővel rendelkeztek mindkét évben (azaz 60%-os bérpótlási hányad)</a:t>
            </a:r>
          </a:p>
          <a:p>
            <a:pPr lvl="1"/>
            <a:r>
              <a:rPr lang="hu-HU" dirty="0"/>
              <a:t>és legalább 180 kereső nappal rendelkeztek a megelőző évben</a:t>
            </a:r>
          </a:p>
          <a:p>
            <a:pPr lvl="1"/>
            <a:r>
              <a:rPr lang="hu-HU" dirty="0" smtClean="0"/>
              <a:t>Így </a:t>
            </a:r>
            <a:r>
              <a:rPr lang="hu-HU" dirty="0"/>
              <a:t>nem kell modellezni a munkatörténetet </a:t>
            </a:r>
          </a:p>
          <a:p>
            <a:pPr lvl="0"/>
            <a:r>
              <a:rPr lang="hu-HU" dirty="0"/>
              <a:t>Legalább 1 hónapot alkalmazottként (közalkalmazott, köztisztviselő) dolgoztak mindkét év második felében </a:t>
            </a:r>
          </a:p>
          <a:p>
            <a:pPr lvl="1"/>
            <a:r>
              <a:rPr lang="hu-HU" dirty="0"/>
              <a:t>Kihagyjuk a változást közvetlenül megelőző é követő hónapokat</a:t>
            </a:r>
          </a:p>
          <a:p>
            <a:pPr lvl="1"/>
            <a:r>
              <a:rPr lang="hu-HU" dirty="0"/>
              <a:t>Szezonalitás </a:t>
            </a:r>
          </a:p>
          <a:p>
            <a:pPr lvl="0"/>
            <a:r>
              <a:rPr lang="hu-HU" dirty="0"/>
              <a:t>Elhagyjuk azokat, akiknek jelentősen változott a referencia keresete +/- 20% (reálértékben</a:t>
            </a:r>
            <a:r>
              <a:rPr lang="hu-HU" dirty="0" smtClean="0"/>
              <a:t>) </a:t>
            </a:r>
            <a:endParaRPr lang="hu-HU" sz="12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331640" y="6309320"/>
            <a:ext cx="2232248" cy="365125"/>
          </a:xfrm>
        </p:spPr>
        <p:txBody>
          <a:bodyPr/>
          <a:lstStyle/>
          <a:p>
            <a:r>
              <a:rPr lang="hu-HU" sz="800" dirty="0" smtClean="0"/>
              <a:t>Budapest Szakpolitikai Elemző Intézet </a:t>
            </a:r>
            <a:r>
              <a:rPr lang="hu-HU" sz="800" dirty="0" smtClean="0">
                <a:solidFill>
                  <a:srgbClr val="444444"/>
                </a:solidFill>
              </a:rPr>
              <a:t>· </a:t>
            </a:r>
            <a:r>
              <a:rPr lang="hu-HU" sz="800" b="1" dirty="0" err="1" smtClean="0">
                <a:solidFill>
                  <a:srgbClr val="444444"/>
                </a:solidFill>
              </a:rPr>
              <a:t>bpinst.eu</a:t>
            </a:r>
            <a:endParaRPr lang="hu-HU" sz="800" b="1" dirty="0" smtClean="0">
              <a:solidFill>
                <a:srgbClr val="444444"/>
              </a:solidFill>
            </a:endParaRPr>
          </a:p>
          <a:p>
            <a:endParaRPr lang="hu-HU" dirty="0"/>
          </a:p>
        </p:txBody>
      </p:sp>
      <p:pic>
        <p:nvPicPr>
          <p:cNvPr id="6" name="Tartalom helye 7" descr="bi_ppt_prezentacio_1920x1080_hu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57238"/>
          </a:xfr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298376" cy="365125"/>
          </a:xfrm>
        </p:spPr>
        <p:txBody>
          <a:bodyPr/>
          <a:lstStyle/>
          <a:p>
            <a:fld id="{57725982-4029-4BF9-A7E8-BBCB0210B1E8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97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7828" y="1229205"/>
            <a:ext cx="7884368" cy="548680"/>
          </a:xfrm>
        </p:spPr>
        <p:txBody>
          <a:bodyPr>
            <a:normAutofit fontScale="90000"/>
          </a:bodyPr>
          <a:lstStyle/>
          <a:p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3600" dirty="0" smtClean="0"/>
              <a:t>Változók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7828" y="1988840"/>
            <a:ext cx="7938628" cy="413732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u-HU" dirty="0" smtClean="0"/>
              <a:t>A csoportok definíciója: a 2011-es ref. keresetek alapján</a:t>
            </a:r>
          </a:p>
          <a:p>
            <a:pPr lvl="1"/>
            <a:r>
              <a:rPr lang="hu-HU" dirty="0" smtClean="0"/>
              <a:t>„alacsony keresetűek“: a ref. keresetek 60. </a:t>
            </a:r>
            <a:r>
              <a:rPr lang="hu-HU" dirty="0" err="1" smtClean="0"/>
              <a:t>percentilisétől</a:t>
            </a:r>
            <a:r>
              <a:rPr lang="hu-HU" dirty="0" smtClean="0"/>
              <a:t> felfelé</a:t>
            </a:r>
          </a:p>
          <a:p>
            <a:pPr lvl="0"/>
            <a:r>
              <a:rPr lang="hu-HU" dirty="0" smtClean="0"/>
              <a:t>Kimeneti változó: az adott hónapban </a:t>
            </a:r>
          </a:p>
          <a:p>
            <a:pPr lvl="1"/>
            <a:r>
              <a:rPr lang="hu-HU" dirty="0" smtClean="0"/>
              <a:t>Volt-e táppénzen?</a:t>
            </a:r>
          </a:p>
          <a:p>
            <a:pPr lvl="1"/>
            <a:r>
              <a:rPr lang="hu-HU" dirty="0" smtClean="0"/>
              <a:t>Hány napot töltött táppénzen </a:t>
            </a:r>
          </a:p>
          <a:p>
            <a:pPr lvl="0"/>
            <a:r>
              <a:rPr lang="hu-HU" dirty="0" smtClean="0"/>
              <a:t>Kulcsváltozók:</a:t>
            </a:r>
          </a:p>
          <a:p>
            <a:pPr lvl="1"/>
            <a:r>
              <a:rPr lang="hu-HU" dirty="0" smtClean="0"/>
              <a:t>Potenciális táppénz (előző évi keresetek alapján)</a:t>
            </a:r>
          </a:p>
          <a:p>
            <a:pPr lvl="1"/>
            <a:r>
              <a:rPr lang="hu-HU" dirty="0" smtClean="0"/>
              <a:t>Jelenlegi kereset: előző 3 hónap átlagkeresete</a:t>
            </a:r>
          </a:p>
          <a:p>
            <a:pPr lvl="0"/>
            <a:r>
              <a:rPr lang="hu-HU" dirty="0" smtClean="0"/>
              <a:t>Kontroll változók</a:t>
            </a:r>
          </a:p>
          <a:p>
            <a:pPr lvl="1"/>
            <a:r>
              <a:rPr lang="hu-HU" dirty="0" smtClean="0"/>
              <a:t>Nem, </a:t>
            </a:r>
            <a:r>
              <a:rPr lang="hu-HU" dirty="0" err="1" smtClean="0"/>
              <a:t>korcsop</a:t>
            </a:r>
            <a:r>
              <a:rPr lang="hu-HU" dirty="0" smtClean="0"/>
              <a:t>., foglalkozás, régió</a:t>
            </a:r>
          </a:p>
          <a:p>
            <a:pPr lvl="2"/>
            <a:r>
              <a:rPr lang="hu-HU" dirty="0" smtClean="0"/>
              <a:t>Volt-e a megelőző évben táppénzen?</a:t>
            </a:r>
          </a:p>
          <a:p>
            <a:pPr lvl="2"/>
            <a:r>
              <a:rPr lang="hu-HU" dirty="0" smtClean="0"/>
              <a:t>Az előző (naptári) évben: </a:t>
            </a:r>
            <a:r>
              <a:rPr lang="hu-HU" dirty="0" err="1" smtClean="0"/>
              <a:t>eü</a:t>
            </a:r>
            <a:r>
              <a:rPr lang="hu-HU" dirty="0" smtClean="0"/>
              <a:t> költések, háziorvos </a:t>
            </a:r>
            <a:endParaRPr lang="hu-HU" sz="12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331640" y="6309320"/>
            <a:ext cx="2232248" cy="365125"/>
          </a:xfrm>
        </p:spPr>
        <p:txBody>
          <a:bodyPr/>
          <a:lstStyle/>
          <a:p>
            <a:r>
              <a:rPr lang="hu-HU" sz="800" dirty="0" smtClean="0"/>
              <a:t>Budapest Szakpolitikai Elemző Intézet </a:t>
            </a:r>
            <a:r>
              <a:rPr lang="hu-HU" sz="800" dirty="0" smtClean="0">
                <a:solidFill>
                  <a:srgbClr val="444444"/>
                </a:solidFill>
              </a:rPr>
              <a:t>· </a:t>
            </a:r>
            <a:r>
              <a:rPr lang="hu-HU" sz="800" b="1" dirty="0" err="1" smtClean="0">
                <a:solidFill>
                  <a:srgbClr val="444444"/>
                </a:solidFill>
              </a:rPr>
              <a:t>bpinst.eu</a:t>
            </a:r>
            <a:endParaRPr lang="hu-HU" sz="800" b="1" dirty="0" smtClean="0">
              <a:solidFill>
                <a:srgbClr val="444444"/>
              </a:solidFill>
            </a:endParaRPr>
          </a:p>
          <a:p>
            <a:endParaRPr lang="hu-HU" dirty="0"/>
          </a:p>
        </p:txBody>
      </p:sp>
      <p:pic>
        <p:nvPicPr>
          <p:cNvPr id="6" name="Tartalom helye 7" descr="bi_ppt_prezentacio_1920x1080_hu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57238"/>
          </a:xfr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298376" cy="365125"/>
          </a:xfrm>
        </p:spPr>
        <p:txBody>
          <a:bodyPr/>
          <a:lstStyle/>
          <a:p>
            <a:fld id="{57725982-4029-4BF9-A7E8-BBCB0210B1E8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11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7828" y="1229205"/>
            <a:ext cx="7884368" cy="548680"/>
          </a:xfrm>
        </p:spPr>
        <p:txBody>
          <a:bodyPr>
            <a:normAutofit fontScale="90000"/>
          </a:bodyPr>
          <a:lstStyle/>
          <a:p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3600" dirty="0"/>
              <a:t>Regressziós elemzés (1)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7828" y="2060848"/>
            <a:ext cx="7722604" cy="151216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hu-HU" dirty="0"/>
              <a:t>Logisztikus regresszió (0/1 kimenet), </a:t>
            </a:r>
            <a:r>
              <a:rPr lang="hu-HU" dirty="0" err="1"/>
              <a:t>zero-inflated</a:t>
            </a:r>
            <a:r>
              <a:rPr lang="hu-HU" dirty="0"/>
              <a:t> </a:t>
            </a:r>
            <a:r>
              <a:rPr lang="hu-HU" dirty="0" err="1"/>
              <a:t>negative</a:t>
            </a:r>
            <a:r>
              <a:rPr lang="hu-HU" dirty="0"/>
              <a:t> </a:t>
            </a:r>
            <a:r>
              <a:rPr lang="hu-HU" dirty="0" err="1"/>
              <a:t>binomial</a:t>
            </a:r>
            <a:r>
              <a:rPr lang="hu-HU" dirty="0"/>
              <a:t> </a:t>
            </a:r>
            <a:r>
              <a:rPr lang="hu-HU" dirty="0" err="1"/>
              <a:t>regression</a:t>
            </a:r>
            <a:r>
              <a:rPr lang="hu-HU" dirty="0"/>
              <a:t> (napok száma)</a:t>
            </a:r>
          </a:p>
          <a:p>
            <a:pPr lvl="1"/>
            <a:r>
              <a:rPr lang="hu-HU" dirty="0"/>
              <a:t>Nincs csökkenés a táppénzesek arányában</a:t>
            </a:r>
          </a:p>
          <a:p>
            <a:pPr lvl="1"/>
            <a:r>
              <a:rPr lang="hu-HU" dirty="0"/>
              <a:t>A magas keresetűeknél lényegesen – kb. felére -  csökkent a táppénzen töltött napok száma (szignifikáns) 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331640" y="6309320"/>
            <a:ext cx="2232248" cy="365125"/>
          </a:xfrm>
        </p:spPr>
        <p:txBody>
          <a:bodyPr/>
          <a:lstStyle/>
          <a:p>
            <a:r>
              <a:rPr lang="hu-HU" sz="800" dirty="0" smtClean="0"/>
              <a:t>Budapest Szakpolitikai Elemző Intézet </a:t>
            </a:r>
            <a:r>
              <a:rPr lang="hu-HU" sz="800" dirty="0" smtClean="0">
                <a:solidFill>
                  <a:srgbClr val="444444"/>
                </a:solidFill>
              </a:rPr>
              <a:t>· </a:t>
            </a:r>
            <a:r>
              <a:rPr lang="hu-HU" sz="800" b="1" dirty="0" err="1" smtClean="0">
                <a:solidFill>
                  <a:srgbClr val="444444"/>
                </a:solidFill>
              </a:rPr>
              <a:t>bpinst.eu</a:t>
            </a:r>
            <a:endParaRPr lang="hu-HU" sz="800" b="1" dirty="0" smtClean="0">
              <a:solidFill>
                <a:srgbClr val="444444"/>
              </a:solidFill>
            </a:endParaRPr>
          </a:p>
          <a:p>
            <a:endParaRPr lang="hu-HU" dirty="0"/>
          </a:p>
        </p:txBody>
      </p:sp>
      <p:pic>
        <p:nvPicPr>
          <p:cNvPr id="6" name="Tartalom helye 7" descr="bi_ppt_prezentacio_1920x1080_hu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57238"/>
          </a:xfr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226368" cy="365125"/>
          </a:xfrm>
        </p:spPr>
        <p:txBody>
          <a:bodyPr/>
          <a:lstStyle/>
          <a:p>
            <a:fld id="{57725982-4029-4BF9-A7E8-BBCB0210B1E8}" type="slidenum">
              <a:rPr lang="hu-HU" smtClean="0"/>
              <a:pPr/>
              <a:t>12</a:t>
            </a:fld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046" y="3573016"/>
            <a:ext cx="9977509" cy="31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7828" y="1229205"/>
            <a:ext cx="7884368" cy="548680"/>
          </a:xfrm>
        </p:spPr>
        <p:txBody>
          <a:bodyPr>
            <a:noAutofit/>
          </a:bodyPr>
          <a:lstStyle/>
          <a:p>
            <a:r>
              <a:rPr lang="hu-HU" dirty="0"/>
              <a:t>Regressziós elemzés (2)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7828" y="2060848"/>
            <a:ext cx="7722604" cy="151216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hu-HU" dirty="0" smtClean="0"/>
              <a:t>A </a:t>
            </a:r>
            <a:r>
              <a:rPr lang="hu-HU" dirty="0"/>
              <a:t>jelenlegi kereset csökkenti, a táppénz növeli a táppénzen töltött napok (táppénz vsz.) számát</a:t>
            </a:r>
          </a:p>
          <a:p>
            <a:pPr lvl="0"/>
            <a:r>
              <a:rPr lang="hu-HU" dirty="0"/>
              <a:t>A táppénz-csökkentés hatás negatív, de nem </a:t>
            </a:r>
            <a:r>
              <a:rPr lang="hu-HU" dirty="0" err="1"/>
              <a:t>szign</a:t>
            </a:r>
            <a:r>
              <a:rPr lang="hu-HU" dirty="0"/>
              <a:t>. a táppénz vsz.</a:t>
            </a:r>
          </a:p>
          <a:p>
            <a:pPr lvl="0"/>
            <a:r>
              <a:rPr lang="hu-HU" dirty="0"/>
              <a:t>A hatás a táppénzen töltött napokra negatív (és szignifikáns)</a:t>
            </a:r>
          </a:p>
          <a:p>
            <a:pPr lvl="1"/>
            <a:r>
              <a:rPr lang="hu-HU" dirty="0"/>
              <a:t>a rugalmasság kb. - 0.8 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331640" y="6309320"/>
            <a:ext cx="2232248" cy="365125"/>
          </a:xfrm>
        </p:spPr>
        <p:txBody>
          <a:bodyPr/>
          <a:lstStyle/>
          <a:p>
            <a:r>
              <a:rPr lang="hu-HU" sz="800" dirty="0" smtClean="0"/>
              <a:t>Budapest Szakpolitikai Elemző Intézet </a:t>
            </a:r>
            <a:r>
              <a:rPr lang="hu-HU" sz="800" dirty="0" smtClean="0">
                <a:solidFill>
                  <a:srgbClr val="444444"/>
                </a:solidFill>
              </a:rPr>
              <a:t>· </a:t>
            </a:r>
            <a:r>
              <a:rPr lang="hu-HU" sz="800" b="1" dirty="0" err="1" smtClean="0">
                <a:solidFill>
                  <a:srgbClr val="444444"/>
                </a:solidFill>
              </a:rPr>
              <a:t>bpinst.eu</a:t>
            </a:r>
            <a:endParaRPr lang="hu-HU" sz="800" b="1" dirty="0" smtClean="0">
              <a:solidFill>
                <a:srgbClr val="444444"/>
              </a:solidFill>
            </a:endParaRPr>
          </a:p>
          <a:p>
            <a:endParaRPr lang="hu-HU" dirty="0"/>
          </a:p>
        </p:txBody>
      </p:sp>
      <p:pic>
        <p:nvPicPr>
          <p:cNvPr id="6" name="Tartalom helye 7" descr="bi_ppt_prezentacio_1920x1080_hu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57238"/>
          </a:xfr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226368" cy="365125"/>
          </a:xfrm>
        </p:spPr>
        <p:txBody>
          <a:bodyPr/>
          <a:lstStyle/>
          <a:p>
            <a:fld id="{57725982-4029-4BF9-A7E8-BBCB0210B1E8}" type="slidenum">
              <a:rPr lang="hu-HU" smtClean="0"/>
              <a:pPr/>
              <a:t>13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1" y="3529643"/>
            <a:ext cx="8928992" cy="344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7828" y="1229205"/>
            <a:ext cx="7884368" cy="548680"/>
          </a:xfrm>
        </p:spPr>
        <p:txBody>
          <a:bodyPr>
            <a:noAutofit/>
          </a:bodyPr>
          <a:lstStyle/>
          <a:p>
            <a:r>
              <a:rPr lang="hu-HU" dirty="0" smtClean="0"/>
              <a:t>Robosztusság-vizsgálat, heterogén hatások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7828" y="2060848"/>
            <a:ext cx="7884368" cy="39604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dirty="0"/>
              <a:t>A jelenlegi kereseteket nem-lineárisan a </a:t>
            </a:r>
            <a:r>
              <a:rPr lang="hu-HU" dirty="0" smtClean="0"/>
              <a:t>modellbe, lekorlátozzuk a </a:t>
            </a:r>
            <a:r>
              <a:rPr lang="hu-HU" dirty="0"/>
              <a:t>mintát azokra akik </a:t>
            </a:r>
            <a:r>
              <a:rPr lang="hu-HU" dirty="0" smtClean="0"/>
              <a:t>csak alig változtatták </a:t>
            </a:r>
            <a:r>
              <a:rPr lang="hu-HU" dirty="0"/>
              <a:t>a referencia keresetük </a:t>
            </a:r>
            <a:endParaRPr lang="hu-HU" dirty="0" smtClean="0"/>
          </a:p>
          <a:p>
            <a:pPr lvl="1"/>
            <a:r>
              <a:rPr lang="hu-HU" dirty="0" smtClean="0"/>
              <a:t>Nincs </a:t>
            </a:r>
            <a:r>
              <a:rPr lang="hu-HU" dirty="0"/>
              <a:t>változás </a:t>
            </a:r>
            <a:endParaRPr lang="hu-HU" dirty="0" smtClean="0"/>
          </a:p>
          <a:p>
            <a:pPr lvl="0"/>
            <a:r>
              <a:rPr lang="hu-HU" dirty="0" smtClean="0"/>
              <a:t>„Placebo </a:t>
            </a:r>
            <a:r>
              <a:rPr lang="hu-HU" dirty="0"/>
              <a:t>hatás“: elemzés arra az időszakra, amikor még nem hozták meg a szabályváltozást (jan.-márc.) </a:t>
            </a:r>
          </a:p>
          <a:p>
            <a:pPr lvl="1"/>
            <a:r>
              <a:rPr lang="hu-HU" dirty="0"/>
              <a:t>Nincs „hatás</a:t>
            </a:r>
            <a:r>
              <a:rPr lang="hu-HU" dirty="0" smtClean="0"/>
              <a:t>”</a:t>
            </a:r>
            <a:endParaRPr lang="hu-HU" dirty="0"/>
          </a:p>
          <a:p>
            <a:pPr lvl="0"/>
            <a:r>
              <a:rPr lang="hu-HU" dirty="0" smtClean="0"/>
              <a:t>Heterogenitás: </a:t>
            </a:r>
          </a:p>
          <a:p>
            <a:pPr lvl="1"/>
            <a:r>
              <a:rPr lang="hu-HU" dirty="0" smtClean="0"/>
              <a:t>Hatás </a:t>
            </a:r>
            <a:r>
              <a:rPr lang="hu-HU" dirty="0"/>
              <a:t>csak az idősebb korcsoportban </a:t>
            </a:r>
            <a:r>
              <a:rPr lang="hu-HU" dirty="0" smtClean="0"/>
              <a:t>van </a:t>
            </a:r>
            <a:endParaRPr lang="hu-HU" dirty="0"/>
          </a:p>
          <a:p>
            <a:pPr lvl="1"/>
            <a:r>
              <a:rPr lang="hu-HU" dirty="0" smtClean="0"/>
              <a:t>a </a:t>
            </a:r>
            <a:r>
              <a:rPr lang="hu-HU" dirty="0"/>
              <a:t>„rosszabb“ </a:t>
            </a:r>
            <a:r>
              <a:rPr lang="hu-HU" dirty="0" smtClean="0"/>
              <a:t>(becsült) </a:t>
            </a:r>
            <a:r>
              <a:rPr lang="hu-HU" dirty="0" err="1" smtClean="0"/>
              <a:t>eü</a:t>
            </a:r>
            <a:r>
              <a:rPr lang="hu-HU" dirty="0" smtClean="0"/>
              <a:t> </a:t>
            </a:r>
            <a:r>
              <a:rPr lang="hu-HU" dirty="0"/>
              <a:t>állapotban lévőknél nagy hatás 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331640" y="6309320"/>
            <a:ext cx="2232248" cy="365125"/>
          </a:xfrm>
        </p:spPr>
        <p:txBody>
          <a:bodyPr/>
          <a:lstStyle/>
          <a:p>
            <a:r>
              <a:rPr lang="hu-HU" sz="800" dirty="0" smtClean="0"/>
              <a:t>Budapest Szakpolitikai Elemző Intézet </a:t>
            </a:r>
            <a:r>
              <a:rPr lang="hu-HU" sz="800" dirty="0" smtClean="0">
                <a:solidFill>
                  <a:srgbClr val="444444"/>
                </a:solidFill>
              </a:rPr>
              <a:t>· </a:t>
            </a:r>
            <a:r>
              <a:rPr lang="hu-HU" sz="800" b="1" dirty="0" err="1" smtClean="0">
                <a:solidFill>
                  <a:srgbClr val="444444"/>
                </a:solidFill>
              </a:rPr>
              <a:t>bpinst.eu</a:t>
            </a:r>
            <a:endParaRPr lang="hu-HU" sz="800" b="1" dirty="0" smtClean="0">
              <a:solidFill>
                <a:srgbClr val="444444"/>
              </a:solidFill>
            </a:endParaRPr>
          </a:p>
          <a:p>
            <a:endParaRPr lang="hu-HU" dirty="0"/>
          </a:p>
        </p:txBody>
      </p:sp>
      <p:pic>
        <p:nvPicPr>
          <p:cNvPr id="6" name="Tartalom helye 7" descr="bi_ppt_prezentacio_1920x1080_hu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57238"/>
          </a:xfr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298376" cy="365125"/>
          </a:xfrm>
        </p:spPr>
        <p:txBody>
          <a:bodyPr/>
          <a:lstStyle/>
          <a:p>
            <a:fld id="{57725982-4029-4BF9-A7E8-BBCB0210B1E8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66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7828" y="1229205"/>
            <a:ext cx="7884368" cy="548680"/>
          </a:xfrm>
        </p:spPr>
        <p:txBody>
          <a:bodyPr>
            <a:noAutofit/>
          </a:bodyPr>
          <a:lstStyle/>
          <a:p>
            <a:r>
              <a:rPr lang="hu-HU" dirty="0" smtClean="0"/>
              <a:t>Érékelés, értelmezés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7828" y="2060848"/>
            <a:ext cx="7884368" cy="41764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dirty="0" err="1" smtClean="0"/>
              <a:t>Pü.-i</a:t>
            </a:r>
            <a:r>
              <a:rPr lang="hu-HU" dirty="0" smtClean="0"/>
              <a:t> haszon? </a:t>
            </a:r>
            <a:r>
              <a:rPr lang="hu-HU" dirty="0"/>
              <a:t>Azok körében, akiket érintett  a változás, kb. 42%-val csökkenhetett a táppénzre költött összeg </a:t>
            </a:r>
          </a:p>
          <a:p>
            <a:pPr lvl="1"/>
            <a:r>
              <a:rPr lang="hu-HU" dirty="0"/>
              <a:t>Ennek 37%-a az alkalmazkodásnak tudható be </a:t>
            </a:r>
            <a:endParaRPr lang="hu-HU" dirty="0" smtClean="0"/>
          </a:p>
          <a:p>
            <a:pPr lvl="1"/>
            <a:endParaRPr lang="hu-HU" dirty="0"/>
          </a:p>
          <a:p>
            <a:pPr lvl="0"/>
            <a:r>
              <a:rPr lang="hu-HU" dirty="0"/>
              <a:t>Előnyök: „tiszta“ identifikáció (belső </a:t>
            </a:r>
            <a:r>
              <a:rPr lang="hu-HU" dirty="0" err="1"/>
              <a:t>validitás</a:t>
            </a:r>
            <a:r>
              <a:rPr lang="hu-HU" dirty="0"/>
              <a:t>)</a:t>
            </a:r>
          </a:p>
          <a:p>
            <a:pPr lvl="0"/>
            <a:r>
              <a:rPr lang="hu-HU" dirty="0"/>
              <a:t>Hátrányok: </a:t>
            </a:r>
          </a:p>
          <a:p>
            <a:pPr lvl="1"/>
            <a:r>
              <a:rPr lang="hu-HU" dirty="0"/>
              <a:t>Olyan csoportra vizsgáljuk a hatásokat, akik szakpolitikai szempontból kevésbé relevánsak, és az eredmények nem </a:t>
            </a:r>
            <a:r>
              <a:rPr lang="hu-HU" dirty="0" err="1"/>
              <a:t>extrapolálhatók</a:t>
            </a:r>
            <a:r>
              <a:rPr lang="hu-HU" dirty="0"/>
              <a:t> (külső </a:t>
            </a:r>
            <a:r>
              <a:rPr lang="hu-HU" dirty="0" err="1"/>
              <a:t>validitás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Csak rövid távú hatások</a:t>
            </a:r>
          </a:p>
          <a:p>
            <a:pPr lvl="1"/>
            <a:r>
              <a:rPr lang="hu-HU" dirty="0"/>
              <a:t>Nem „látjuk“ az </a:t>
            </a:r>
            <a:r>
              <a:rPr lang="hu-HU" dirty="0" err="1"/>
              <a:t>eü</a:t>
            </a:r>
            <a:r>
              <a:rPr lang="hu-HU" dirty="0"/>
              <a:t> állapotra gyakorolt hatást 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331640" y="6309320"/>
            <a:ext cx="2232248" cy="365125"/>
          </a:xfrm>
        </p:spPr>
        <p:txBody>
          <a:bodyPr/>
          <a:lstStyle/>
          <a:p>
            <a:r>
              <a:rPr lang="hu-HU" sz="800" dirty="0" smtClean="0"/>
              <a:t>Budapest Szakpolitikai Elemző Intézet </a:t>
            </a:r>
            <a:r>
              <a:rPr lang="hu-HU" sz="800" dirty="0" smtClean="0">
                <a:solidFill>
                  <a:srgbClr val="444444"/>
                </a:solidFill>
              </a:rPr>
              <a:t>· </a:t>
            </a:r>
            <a:r>
              <a:rPr lang="hu-HU" sz="800" b="1" dirty="0" err="1" smtClean="0">
                <a:solidFill>
                  <a:srgbClr val="444444"/>
                </a:solidFill>
              </a:rPr>
              <a:t>bpinst.eu</a:t>
            </a:r>
            <a:endParaRPr lang="hu-HU" sz="800" b="1" dirty="0" smtClean="0">
              <a:solidFill>
                <a:srgbClr val="444444"/>
              </a:solidFill>
            </a:endParaRPr>
          </a:p>
          <a:p>
            <a:endParaRPr lang="hu-HU" dirty="0"/>
          </a:p>
        </p:txBody>
      </p:sp>
      <p:pic>
        <p:nvPicPr>
          <p:cNvPr id="6" name="Tartalom helye 7" descr="bi_ppt_prezentacio_1920x1080_hu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57238"/>
          </a:xfr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16416" y="6309320"/>
            <a:ext cx="370384" cy="365125"/>
          </a:xfrm>
        </p:spPr>
        <p:txBody>
          <a:bodyPr/>
          <a:lstStyle/>
          <a:p>
            <a:fld id="{57725982-4029-4BF9-A7E8-BBCB0210B1E8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55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7828" y="1229205"/>
            <a:ext cx="7884368" cy="548680"/>
          </a:xfrm>
        </p:spPr>
        <p:txBody>
          <a:bodyPr>
            <a:noAutofit/>
          </a:bodyPr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7828" y="2060848"/>
            <a:ext cx="7884368" cy="4176464"/>
          </a:xfrm>
        </p:spPr>
        <p:txBody>
          <a:bodyPr>
            <a:normAutofit/>
          </a:bodyPr>
          <a:lstStyle/>
          <a:p>
            <a:pPr lvl="0"/>
            <a:r>
              <a:rPr lang="hu-HU" sz="2400" dirty="0" smtClean="0"/>
              <a:t>Kontakt: </a:t>
            </a:r>
            <a:r>
              <a:rPr lang="hu-HU" sz="2400" dirty="0" err="1" smtClean="0">
                <a:hlinkClick r:id="rId3"/>
              </a:rPr>
              <a:t>marton.csillag</a:t>
            </a:r>
            <a:r>
              <a:rPr lang="hu-HU" sz="2400" dirty="0" smtClean="0">
                <a:hlinkClick r:id="rId3"/>
              </a:rPr>
              <a:t>@</a:t>
            </a:r>
            <a:r>
              <a:rPr lang="hu-HU" sz="2400" dirty="0" err="1" smtClean="0">
                <a:hlinkClick r:id="rId3"/>
              </a:rPr>
              <a:t>budapestinstitute.eu</a:t>
            </a:r>
            <a:endParaRPr lang="hu-HU" sz="2400" dirty="0" smtClean="0"/>
          </a:p>
          <a:p>
            <a:pPr lvl="0"/>
            <a:r>
              <a:rPr lang="hu-HU" sz="2400" dirty="0" smtClean="0"/>
              <a:t>Köszönet:</a:t>
            </a:r>
          </a:p>
          <a:p>
            <a:pPr lvl="1"/>
            <a:r>
              <a:rPr lang="hu-HU" sz="2000" dirty="0"/>
              <a:t>OTKA-PD113253</a:t>
            </a:r>
          </a:p>
          <a:p>
            <a:pPr lvl="1"/>
            <a:r>
              <a:rPr lang="hu-HU" sz="2000" dirty="0" smtClean="0"/>
              <a:t>KTI Adatbank</a:t>
            </a:r>
          </a:p>
          <a:p>
            <a:pPr lvl="1"/>
            <a:r>
              <a:rPr lang="hu-HU" sz="2000" dirty="0" err="1" smtClean="0"/>
              <a:t>Bördős</a:t>
            </a:r>
            <a:r>
              <a:rPr lang="hu-HU" sz="2000" dirty="0" smtClean="0"/>
              <a:t> Kata, Elek Peti, </a:t>
            </a:r>
            <a:r>
              <a:rPr lang="hu-HU" sz="2000" dirty="0" err="1" smtClean="0"/>
              <a:t>Köllő</a:t>
            </a:r>
            <a:r>
              <a:rPr lang="hu-HU" sz="2000" dirty="0" smtClean="0"/>
              <a:t> János, Szabó Endre</a:t>
            </a:r>
          </a:p>
          <a:p>
            <a:pPr lvl="1"/>
            <a:endParaRPr lang="hu-HU" sz="2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331640" y="6309320"/>
            <a:ext cx="2232248" cy="365125"/>
          </a:xfrm>
        </p:spPr>
        <p:txBody>
          <a:bodyPr/>
          <a:lstStyle/>
          <a:p>
            <a:r>
              <a:rPr lang="hu-HU" sz="800" dirty="0" smtClean="0"/>
              <a:t>Budapest Szakpolitikai Elemző Intézet </a:t>
            </a:r>
            <a:r>
              <a:rPr lang="hu-HU" sz="800" dirty="0" smtClean="0">
                <a:solidFill>
                  <a:srgbClr val="444444"/>
                </a:solidFill>
              </a:rPr>
              <a:t>· </a:t>
            </a:r>
            <a:r>
              <a:rPr lang="hu-HU" sz="800" b="1" dirty="0" err="1" smtClean="0">
                <a:solidFill>
                  <a:srgbClr val="444444"/>
                </a:solidFill>
              </a:rPr>
              <a:t>bpinst.eu</a:t>
            </a:r>
            <a:endParaRPr lang="hu-HU" sz="800" b="1" dirty="0" smtClean="0">
              <a:solidFill>
                <a:srgbClr val="444444"/>
              </a:solidFill>
            </a:endParaRPr>
          </a:p>
          <a:p>
            <a:endParaRPr lang="hu-HU" dirty="0"/>
          </a:p>
        </p:txBody>
      </p:sp>
      <p:pic>
        <p:nvPicPr>
          <p:cNvPr id="6" name="Tartalom helye 7" descr="bi_ppt_prezentacio_1920x1080_hu_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57238"/>
          </a:xfr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298376" cy="365125"/>
          </a:xfrm>
        </p:spPr>
        <p:txBody>
          <a:bodyPr/>
          <a:lstStyle/>
          <a:p>
            <a:fld id="{57725982-4029-4BF9-A7E8-BBCB0210B1E8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19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812360" cy="548680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Miért érdekes?</a:t>
            </a:r>
            <a:r>
              <a:rPr lang="hu-HU" sz="2000" dirty="0"/>
              <a:t/>
            </a:r>
            <a:br>
              <a:rPr lang="hu-HU" sz="2000" dirty="0"/>
            </a:b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2033464"/>
            <a:ext cx="8003232" cy="41318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dirty="0"/>
              <a:t>Klasszikus </a:t>
            </a:r>
            <a:r>
              <a:rPr lang="hu-HU" dirty="0" err="1"/>
              <a:t>munkagazdaságtani</a:t>
            </a:r>
            <a:r>
              <a:rPr lang="hu-HU" dirty="0"/>
              <a:t> kérdés:</a:t>
            </a:r>
          </a:p>
          <a:p>
            <a:pPr lvl="1"/>
            <a:r>
              <a:rPr lang="hu-HU" dirty="0"/>
              <a:t>Jövedelembiztosítás vs. Morális kockázat</a:t>
            </a:r>
          </a:p>
          <a:p>
            <a:pPr lvl="1"/>
            <a:r>
              <a:rPr lang="hu-HU" dirty="0"/>
              <a:t>Mennyire „rugalmasan“ reagálnak a táppénzen töltött napok a táppénz </a:t>
            </a:r>
            <a:r>
              <a:rPr lang="hu-HU" dirty="0" smtClean="0"/>
              <a:t>összegére</a:t>
            </a:r>
            <a:r>
              <a:rPr lang="hu-HU" dirty="0"/>
              <a:t>?</a:t>
            </a:r>
          </a:p>
          <a:p>
            <a:pPr lvl="2"/>
            <a:r>
              <a:rPr lang="hu-HU" dirty="0"/>
              <a:t>(A táppénz „bőkezűsége“ hat-e a dolgozók </a:t>
            </a:r>
            <a:r>
              <a:rPr lang="hu-HU" dirty="0" err="1"/>
              <a:t>eü</a:t>
            </a:r>
            <a:r>
              <a:rPr lang="hu-HU" dirty="0"/>
              <a:t> állapotára?)</a:t>
            </a:r>
          </a:p>
          <a:p>
            <a:pPr lvl="0"/>
            <a:r>
              <a:rPr lang="hu-HU" dirty="0"/>
              <a:t>Jó néhány </a:t>
            </a:r>
            <a:r>
              <a:rPr lang="hu-HU" dirty="0" err="1"/>
              <a:t>EUs</a:t>
            </a:r>
            <a:r>
              <a:rPr lang="hu-HU" dirty="0"/>
              <a:t> ország többet költ a táppénz (jellegű) ellátásokra, mint munkanélküli ellátásokra</a:t>
            </a:r>
          </a:p>
          <a:p>
            <a:pPr lvl="1"/>
            <a:r>
              <a:rPr lang="hu-HU" dirty="0"/>
              <a:t>Magyarországon ez nincs így: </a:t>
            </a:r>
            <a:r>
              <a:rPr lang="hu-HU" dirty="0" smtClean="0"/>
              <a:t>1,5-szer </a:t>
            </a:r>
            <a:r>
              <a:rPr lang="hu-HU" dirty="0"/>
              <a:t>annyit „költünk“ </a:t>
            </a:r>
            <a:r>
              <a:rPr lang="hu-HU" dirty="0" err="1"/>
              <a:t>mn</a:t>
            </a:r>
            <a:r>
              <a:rPr lang="hu-HU" dirty="0"/>
              <a:t>. ellátásokra, mint táppénzre	</a:t>
            </a:r>
          </a:p>
          <a:p>
            <a:pPr lvl="1"/>
            <a:r>
              <a:rPr lang="hu-HU" dirty="0"/>
              <a:t>2009 óta jelentősen csökkent a </a:t>
            </a:r>
            <a:r>
              <a:rPr lang="hu-HU" dirty="0" err="1"/>
              <a:t>táppenzen</a:t>
            </a:r>
            <a:r>
              <a:rPr lang="hu-HU" dirty="0"/>
              <a:t> töltött napok száma</a:t>
            </a:r>
          </a:p>
          <a:p>
            <a:pPr lvl="2"/>
            <a:r>
              <a:rPr lang="hu-HU" dirty="0"/>
              <a:t>Retorika: a táppénzcsalás 2 évig terjedő szabadságvesztéssel </a:t>
            </a:r>
            <a:r>
              <a:rPr lang="hu-HU" dirty="0" smtClean="0"/>
              <a:t>büntethető</a:t>
            </a:r>
            <a:endParaRPr lang="hu-HU" dirty="0"/>
          </a:p>
          <a:p>
            <a:endParaRPr lang="hu-HU" sz="2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331640" y="6309320"/>
            <a:ext cx="2232248" cy="365125"/>
          </a:xfrm>
        </p:spPr>
        <p:txBody>
          <a:bodyPr/>
          <a:lstStyle/>
          <a:p>
            <a:r>
              <a:rPr lang="hu-HU" sz="800" dirty="0" smtClean="0"/>
              <a:t>Budapest Szakpolitikai Elemző Intézet </a:t>
            </a:r>
            <a:r>
              <a:rPr lang="hu-HU" sz="800" dirty="0" smtClean="0">
                <a:solidFill>
                  <a:srgbClr val="444444"/>
                </a:solidFill>
              </a:rPr>
              <a:t>· </a:t>
            </a:r>
            <a:r>
              <a:rPr lang="hu-HU" sz="800" b="1" dirty="0" err="1" smtClean="0">
                <a:solidFill>
                  <a:srgbClr val="444444"/>
                </a:solidFill>
              </a:rPr>
              <a:t>bpinst.eu</a:t>
            </a:r>
            <a:endParaRPr lang="hu-HU" sz="800" b="1" dirty="0" smtClean="0">
              <a:solidFill>
                <a:srgbClr val="444444"/>
              </a:solidFill>
            </a:endParaRPr>
          </a:p>
          <a:p>
            <a:endParaRPr lang="hu-HU" dirty="0"/>
          </a:p>
        </p:txBody>
      </p:sp>
      <p:pic>
        <p:nvPicPr>
          <p:cNvPr id="6" name="Tartalom helye 7" descr="bi_ppt_prezentacio_1920x1080_hu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57238"/>
          </a:xfr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226368" cy="365125"/>
          </a:xfrm>
        </p:spPr>
        <p:txBody>
          <a:bodyPr/>
          <a:lstStyle/>
          <a:p>
            <a:fld id="{57725982-4029-4BF9-A7E8-BBCB0210B1E8}" type="slidenum">
              <a:rPr lang="hu-HU" smtClean="0"/>
              <a:pPr/>
              <a:t>1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884368" cy="548680"/>
          </a:xfrm>
        </p:spPr>
        <p:txBody>
          <a:bodyPr>
            <a:noAutofit/>
          </a:bodyPr>
          <a:lstStyle/>
          <a:p>
            <a:r>
              <a:rPr lang="hu-HU" dirty="0"/>
              <a:t>Módszertan: a táppénz összegének „hatása”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2276872"/>
            <a:ext cx="7920880" cy="3849291"/>
          </a:xfrm>
        </p:spPr>
        <p:txBody>
          <a:bodyPr>
            <a:normAutofit fontScale="92500"/>
          </a:bodyPr>
          <a:lstStyle/>
          <a:p>
            <a:pPr lvl="0"/>
            <a:r>
              <a:rPr lang="hu-HU" dirty="0" smtClean="0"/>
              <a:t>Empirikusan </a:t>
            </a:r>
            <a:r>
              <a:rPr lang="hu-HU" dirty="0"/>
              <a:t>nehéz elválasztani a „beteg”</a:t>
            </a:r>
            <a:r>
              <a:rPr lang="hu-HU" dirty="0" err="1"/>
              <a:t>-en</a:t>
            </a:r>
            <a:r>
              <a:rPr lang="hu-HU" dirty="0"/>
              <a:t> maradás (táppénz) és a munkába visszatérés (munkabér) hasznát – ezek együtt mozognak</a:t>
            </a:r>
          </a:p>
          <a:p>
            <a:pPr lvl="1"/>
            <a:r>
              <a:rPr lang="hu-HU" dirty="0"/>
              <a:t>a táppénz a (korábbi) keresetek lineáris függvénye</a:t>
            </a:r>
          </a:p>
          <a:p>
            <a:pPr lvl="0"/>
            <a:r>
              <a:rPr lang="hu-HU" dirty="0" smtClean="0"/>
              <a:t>Két </a:t>
            </a:r>
            <a:r>
              <a:rPr lang="hu-HU" dirty="0"/>
              <a:t>módszer:</a:t>
            </a:r>
          </a:p>
          <a:p>
            <a:pPr lvl="1"/>
            <a:r>
              <a:rPr lang="hu-HU" dirty="0"/>
              <a:t>A táppénz-szabályban található „törések” használata (RKD)</a:t>
            </a:r>
          </a:p>
          <a:p>
            <a:pPr lvl="1"/>
            <a:r>
              <a:rPr lang="hu-HU" dirty="0" smtClean="0"/>
              <a:t>Szabályváltozások </a:t>
            </a:r>
            <a:r>
              <a:rPr lang="hu-HU" dirty="0"/>
              <a:t>táppénzösszegre, amelyek csak bizonyos csoportokat érintenek (pl. </a:t>
            </a:r>
            <a:r>
              <a:rPr lang="hu-HU" dirty="0" err="1"/>
              <a:t>max</a:t>
            </a:r>
            <a:r>
              <a:rPr lang="hu-HU" dirty="0"/>
              <a:t>. vagy min.)</a:t>
            </a:r>
          </a:p>
          <a:p>
            <a:pPr lvl="2"/>
            <a:r>
              <a:rPr lang="hu-HU" dirty="0"/>
              <a:t>Különbségek-különbsége módszertan </a:t>
            </a:r>
          </a:p>
          <a:p>
            <a:endParaRPr lang="hu-HU" sz="2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331640" y="6309320"/>
            <a:ext cx="2232248" cy="365125"/>
          </a:xfrm>
        </p:spPr>
        <p:txBody>
          <a:bodyPr/>
          <a:lstStyle/>
          <a:p>
            <a:r>
              <a:rPr lang="hu-HU" sz="800" dirty="0" smtClean="0"/>
              <a:t>Budapest Szakpolitikai Elemző Intézet </a:t>
            </a:r>
            <a:r>
              <a:rPr lang="hu-HU" sz="800" dirty="0" smtClean="0">
                <a:solidFill>
                  <a:srgbClr val="444444"/>
                </a:solidFill>
              </a:rPr>
              <a:t>· </a:t>
            </a:r>
            <a:r>
              <a:rPr lang="hu-HU" sz="800" b="1" dirty="0" err="1" smtClean="0">
                <a:solidFill>
                  <a:srgbClr val="444444"/>
                </a:solidFill>
              </a:rPr>
              <a:t>bpinst.eu</a:t>
            </a:r>
            <a:endParaRPr lang="hu-HU" sz="800" b="1" dirty="0" smtClean="0">
              <a:solidFill>
                <a:srgbClr val="444444"/>
              </a:solidFill>
            </a:endParaRPr>
          </a:p>
          <a:p>
            <a:endParaRPr lang="hu-HU" dirty="0"/>
          </a:p>
        </p:txBody>
      </p:sp>
      <p:pic>
        <p:nvPicPr>
          <p:cNvPr id="6" name="Tartalom helye 7" descr="bi_ppt_prezentacio_1920x1080_hu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57238"/>
          </a:xfr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226368" cy="365125"/>
          </a:xfrm>
        </p:spPr>
        <p:txBody>
          <a:bodyPr/>
          <a:lstStyle/>
          <a:p>
            <a:fld id="{57725982-4029-4BF9-A7E8-BBCB0210B1E8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23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884368" cy="548680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A táppénz szabályai </a:t>
            </a:r>
            <a:r>
              <a:rPr lang="hu-HU" sz="2000" dirty="0"/>
              <a:t/>
            </a:r>
            <a:br>
              <a:rPr lang="hu-HU" sz="2000" dirty="0"/>
            </a:b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2132856"/>
            <a:ext cx="7992888" cy="399330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u-HU" dirty="0"/>
              <a:t>A betegszabadság kimerítése után jár </a:t>
            </a:r>
          </a:p>
          <a:p>
            <a:pPr lvl="1"/>
            <a:r>
              <a:rPr lang="hu-HU" dirty="0"/>
              <a:t>Legfeljebb 1 évig jár (vagy amennyi ideje biztosított)</a:t>
            </a:r>
          </a:p>
          <a:p>
            <a:pPr lvl="0"/>
            <a:r>
              <a:rPr lang="hu-HU" dirty="0"/>
              <a:t>Összege:</a:t>
            </a:r>
          </a:p>
          <a:p>
            <a:pPr lvl="1"/>
            <a:r>
              <a:rPr lang="hu-HU" dirty="0"/>
              <a:t>Átlag munkajövedelem az </a:t>
            </a:r>
            <a:r>
              <a:rPr lang="hu-HU" i="1" dirty="0"/>
              <a:t>előző naptári évben</a:t>
            </a:r>
          </a:p>
          <a:p>
            <a:pPr lvl="2"/>
            <a:r>
              <a:rPr lang="hu-HU" dirty="0"/>
              <a:t>akinek van legalább 180 kereső napja</a:t>
            </a:r>
          </a:p>
          <a:p>
            <a:pPr lvl="1"/>
            <a:r>
              <a:rPr lang="hu-HU" dirty="0"/>
              <a:t>függ a biztosított időszak hosszától</a:t>
            </a:r>
          </a:p>
          <a:p>
            <a:pPr lvl="2"/>
            <a:r>
              <a:rPr lang="hu-HU" dirty="0"/>
              <a:t>akinek legalább 2 év folyamatos, annak magasabb jövedelempótlási hányad </a:t>
            </a:r>
          </a:p>
          <a:p>
            <a:pPr lvl="2"/>
            <a:r>
              <a:rPr lang="hu-HU" dirty="0"/>
              <a:t>2009 aug. 1-től 60/50% (korábban 70/60%)</a:t>
            </a:r>
          </a:p>
          <a:p>
            <a:pPr lvl="0"/>
            <a:r>
              <a:rPr lang="hu-HU" dirty="0"/>
              <a:t>maximum-szabály </a:t>
            </a:r>
          </a:p>
          <a:p>
            <a:pPr lvl="1"/>
            <a:r>
              <a:rPr lang="hu-HU" dirty="0"/>
              <a:t>2009 aug. 1-től minimálbér négyszerese</a:t>
            </a:r>
          </a:p>
          <a:p>
            <a:pPr lvl="1"/>
            <a:r>
              <a:rPr lang="hu-HU" dirty="0" smtClean="0">
                <a:solidFill>
                  <a:srgbClr val="C00000"/>
                </a:solidFill>
              </a:rPr>
              <a:t>2011 </a:t>
            </a:r>
            <a:r>
              <a:rPr lang="hu-HU" dirty="0">
                <a:solidFill>
                  <a:srgbClr val="C00000"/>
                </a:solidFill>
              </a:rPr>
              <a:t>máj. 1-től min. bér kétszerese</a:t>
            </a:r>
          </a:p>
          <a:p>
            <a:endParaRPr lang="hu-HU" sz="2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331640" y="6309320"/>
            <a:ext cx="2232248" cy="365125"/>
          </a:xfrm>
        </p:spPr>
        <p:txBody>
          <a:bodyPr/>
          <a:lstStyle/>
          <a:p>
            <a:r>
              <a:rPr lang="hu-HU" sz="800" dirty="0" smtClean="0"/>
              <a:t>Budapest Szakpolitikai Elemző Intézet </a:t>
            </a:r>
            <a:r>
              <a:rPr lang="hu-HU" sz="800" dirty="0" smtClean="0">
                <a:solidFill>
                  <a:srgbClr val="444444"/>
                </a:solidFill>
              </a:rPr>
              <a:t>· </a:t>
            </a:r>
            <a:r>
              <a:rPr lang="hu-HU" sz="800" b="1" dirty="0" err="1" smtClean="0">
                <a:solidFill>
                  <a:srgbClr val="444444"/>
                </a:solidFill>
              </a:rPr>
              <a:t>bpinst.eu</a:t>
            </a:r>
            <a:endParaRPr lang="hu-HU" sz="800" b="1" dirty="0" smtClean="0">
              <a:solidFill>
                <a:srgbClr val="444444"/>
              </a:solidFill>
            </a:endParaRPr>
          </a:p>
          <a:p>
            <a:endParaRPr lang="hu-HU" dirty="0"/>
          </a:p>
        </p:txBody>
      </p:sp>
      <p:pic>
        <p:nvPicPr>
          <p:cNvPr id="6" name="Tartalom helye 7" descr="bi_ppt_prezentacio_1920x1080_hu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57238"/>
          </a:xfr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226368" cy="365125"/>
          </a:xfrm>
        </p:spPr>
        <p:txBody>
          <a:bodyPr/>
          <a:lstStyle/>
          <a:p>
            <a:fld id="{57725982-4029-4BF9-A7E8-BBCB0210B1E8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49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884368" cy="548680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A táppénz szabályváltozásai</a:t>
            </a:r>
            <a:br>
              <a:rPr lang="hu-HU" sz="3600" dirty="0"/>
            </a:br>
            <a:r>
              <a:rPr lang="hu-HU" sz="2000" dirty="0" smtClean="0"/>
              <a:t/>
            </a:r>
            <a:br>
              <a:rPr lang="hu-HU" sz="2000" dirty="0" smtClean="0"/>
            </a:br>
            <a:endParaRPr lang="hu-HU" sz="2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2033464"/>
            <a:ext cx="6912768" cy="3918188"/>
          </a:xfrm>
          <a:prstGeom prst="rect">
            <a:avLst/>
          </a:prstGeo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331640" y="6309320"/>
            <a:ext cx="2232248" cy="365125"/>
          </a:xfrm>
        </p:spPr>
        <p:txBody>
          <a:bodyPr/>
          <a:lstStyle/>
          <a:p>
            <a:r>
              <a:rPr lang="hu-HU" sz="800" dirty="0" smtClean="0"/>
              <a:t>Budapest Szakpolitikai Elemző Intézet </a:t>
            </a:r>
            <a:r>
              <a:rPr lang="hu-HU" sz="800" dirty="0" smtClean="0">
                <a:solidFill>
                  <a:srgbClr val="444444"/>
                </a:solidFill>
              </a:rPr>
              <a:t>· </a:t>
            </a:r>
            <a:r>
              <a:rPr lang="hu-HU" sz="800" b="1" dirty="0" err="1" smtClean="0">
                <a:solidFill>
                  <a:srgbClr val="444444"/>
                </a:solidFill>
              </a:rPr>
              <a:t>bpinst.eu</a:t>
            </a:r>
            <a:endParaRPr lang="hu-HU" sz="800" b="1" dirty="0" smtClean="0">
              <a:solidFill>
                <a:srgbClr val="444444"/>
              </a:solidFill>
            </a:endParaRPr>
          </a:p>
          <a:p>
            <a:endParaRPr lang="hu-HU" dirty="0"/>
          </a:p>
        </p:txBody>
      </p:sp>
      <p:pic>
        <p:nvPicPr>
          <p:cNvPr id="6" name="Tartalom helye 7" descr="bi_ppt_prezentacio_1920x1080_hu_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57238"/>
          </a:xfr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226368" cy="365125"/>
          </a:xfrm>
        </p:spPr>
        <p:txBody>
          <a:bodyPr/>
          <a:lstStyle/>
          <a:p>
            <a:fld id="{57725982-4029-4BF9-A7E8-BBCB0210B1E8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98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884368" cy="548680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>Az effektív bérpótlási hányad</a:t>
            </a:r>
            <a:br>
              <a:rPr lang="hu-HU" sz="3600" dirty="0"/>
            </a:br>
            <a:r>
              <a:rPr lang="hu-HU" sz="2000" dirty="0" smtClean="0"/>
              <a:t/>
            </a:r>
            <a:br>
              <a:rPr lang="hu-HU" sz="2000" dirty="0" smtClean="0"/>
            </a:b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2276872"/>
            <a:ext cx="7992888" cy="3849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000" dirty="0"/>
              <a:t>Férfiak, a keresetek percentilisei szerint (2011) </a:t>
            </a:r>
          </a:p>
          <a:p>
            <a:endParaRPr lang="hu-HU" sz="2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331640" y="6309320"/>
            <a:ext cx="2232248" cy="365125"/>
          </a:xfrm>
        </p:spPr>
        <p:txBody>
          <a:bodyPr/>
          <a:lstStyle/>
          <a:p>
            <a:r>
              <a:rPr lang="hu-HU" sz="800" dirty="0" smtClean="0"/>
              <a:t>Budapest Szakpolitikai Elemző Intézet </a:t>
            </a:r>
            <a:r>
              <a:rPr lang="hu-HU" sz="800" dirty="0" smtClean="0">
                <a:solidFill>
                  <a:srgbClr val="444444"/>
                </a:solidFill>
              </a:rPr>
              <a:t>· </a:t>
            </a:r>
            <a:r>
              <a:rPr lang="hu-HU" sz="800" b="1" dirty="0" err="1" smtClean="0">
                <a:solidFill>
                  <a:srgbClr val="444444"/>
                </a:solidFill>
              </a:rPr>
              <a:t>bpinst.eu</a:t>
            </a:r>
            <a:endParaRPr lang="hu-HU" sz="800" b="1" dirty="0" smtClean="0">
              <a:solidFill>
                <a:srgbClr val="444444"/>
              </a:solidFill>
            </a:endParaRPr>
          </a:p>
          <a:p>
            <a:endParaRPr lang="hu-HU" dirty="0"/>
          </a:p>
        </p:txBody>
      </p:sp>
      <p:pic>
        <p:nvPicPr>
          <p:cNvPr id="6" name="Tartalom helye 7" descr="bi_ppt_prezentacio_1920x1080_hu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57238"/>
          </a:xfr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226368" cy="365125"/>
          </a:xfrm>
        </p:spPr>
        <p:txBody>
          <a:bodyPr/>
          <a:lstStyle/>
          <a:p>
            <a:fld id="{57725982-4029-4BF9-A7E8-BBCB0210B1E8}" type="slidenum">
              <a:rPr lang="hu-HU" smtClean="0"/>
              <a:pPr/>
              <a:t>5</a:t>
            </a:fld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2716736"/>
            <a:ext cx="5112568" cy="343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4332" y="1242715"/>
            <a:ext cx="7884368" cy="548680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Az elemzés logikája (1)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5812" y="1988840"/>
            <a:ext cx="7992888" cy="3849291"/>
          </a:xfrm>
        </p:spPr>
        <p:txBody>
          <a:bodyPr>
            <a:normAutofit lnSpcReduction="10000"/>
          </a:bodyPr>
          <a:lstStyle/>
          <a:p>
            <a:pPr lvl="0"/>
            <a:r>
              <a:rPr lang="hu-HU" dirty="0"/>
              <a:t>Mi volt a 2011-es táppénz-plafon hatása? </a:t>
            </a:r>
          </a:p>
          <a:p>
            <a:pPr lvl="2"/>
            <a:r>
              <a:rPr lang="hu-HU" dirty="0" err="1"/>
              <a:t>intention-to-treat</a:t>
            </a:r>
            <a:r>
              <a:rPr lang="hu-HU" dirty="0"/>
              <a:t> </a:t>
            </a:r>
          </a:p>
          <a:p>
            <a:pPr lvl="0"/>
            <a:r>
              <a:rPr lang="hu-HU" dirty="0"/>
              <a:t>A táppénz előfordulása és a táppénzen töltött napok számának alakulását (2010 </a:t>
            </a:r>
            <a:r>
              <a:rPr lang="hu-HU" dirty="0" err="1"/>
              <a:t>vs</a:t>
            </a:r>
            <a:r>
              <a:rPr lang="hu-HU" dirty="0"/>
              <a:t> 2011) három csoportra:</a:t>
            </a:r>
          </a:p>
          <a:p>
            <a:pPr lvl="1"/>
            <a:r>
              <a:rPr lang="hu-HU" dirty="0"/>
              <a:t>magas keresetűek (akik már a korábbi </a:t>
            </a:r>
            <a:r>
              <a:rPr lang="hu-HU" dirty="0" err="1"/>
              <a:t>max</a:t>
            </a:r>
            <a:r>
              <a:rPr lang="hu-HU" dirty="0"/>
              <a:t>. felett kerestek)</a:t>
            </a:r>
          </a:p>
          <a:p>
            <a:pPr lvl="1"/>
            <a:r>
              <a:rPr lang="hu-HU" dirty="0"/>
              <a:t>„közepes“ keresetűek (az új </a:t>
            </a:r>
            <a:r>
              <a:rPr lang="hu-HU" dirty="0" err="1"/>
              <a:t>max</a:t>
            </a:r>
            <a:r>
              <a:rPr lang="hu-HU" dirty="0"/>
              <a:t>. szabály fölött kerestek)</a:t>
            </a:r>
          </a:p>
          <a:p>
            <a:pPr lvl="1"/>
            <a:r>
              <a:rPr lang="hu-HU" dirty="0"/>
              <a:t> alacsony keresetűek (akiket nem érint a </a:t>
            </a:r>
            <a:r>
              <a:rPr lang="hu-HU" dirty="0" err="1"/>
              <a:t>max</a:t>
            </a:r>
            <a:r>
              <a:rPr lang="hu-HU" dirty="0"/>
              <a:t> szabály) </a:t>
            </a:r>
          </a:p>
          <a:p>
            <a:pPr lvl="0"/>
            <a:r>
              <a:rPr lang="hu-HU" dirty="0"/>
              <a:t> Formálisan: </a:t>
            </a:r>
          </a:p>
          <a:p>
            <a:endParaRPr lang="hu-HU" sz="2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331640" y="6309320"/>
            <a:ext cx="2232248" cy="365125"/>
          </a:xfrm>
        </p:spPr>
        <p:txBody>
          <a:bodyPr/>
          <a:lstStyle/>
          <a:p>
            <a:r>
              <a:rPr lang="hu-HU" sz="800" dirty="0" smtClean="0"/>
              <a:t>Budapest Szakpolitikai Elemző Intézet </a:t>
            </a:r>
            <a:r>
              <a:rPr lang="hu-HU" sz="800" dirty="0" smtClean="0">
                <a:solidFill>
                  <a:srgbClr val="444444"/>
                </a:solidFill>
              </a:rPr>
              <a:t>· </a:t>
            </a:r>
            <a:r>
              <a:rPr lang="hu-HU" sz="800" b="1" dirty="0" err="1" smtClean="0">
                <a:solidFill>
                  <a:srgbClr val="444444"/>
                </a:solidFill>
              </a:rPr>
              <a:t>bpinst.eu</a:t>
            </a:r>
            <a:endParaRPr lang="hu-HU" sz="800" b="1" dirty="0" smtClean="0">
              <a:solidFill>
                <a:srgbClr val="444444"/>
              </a:solidFill>
            </a:endParaRPr>
          </a:p>
          <a:p>
            <a:endParaRPr lang="hu-HU" dirty="0"/>
          </a:p>
        </p:txBody>
      </p:sp>
      <p:pic>
        <p:nvPicPr>
          <p:cNvPr id="6" name="Tartalom helye 7" descr="bi_ppt_prezentacio_1920x1080_hu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57238"/>
          </a:xfr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226368" cy="365125"/>
          </a:xfrm>
        </p:spPr>
        <p:txBody>
          <a:bodyPr/>
          <a:lstStyle/>
          <a:p>
            <a:fld id="{57725982-4029-4BF9-A7E8-BBCB0210B1E8}" type="slidenum">
              <a:rPr lang="hu-HU" smtClean="0"/>
              <a:pPr/>
              <a:t>6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5613442"/>
            <a:ext cx="8134122" cy="69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7828" y="1217391"/>
            <a:ext cx="7884368" cy="548680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>Az elemzés logikája (2)</a:t>
            </a:r>
            <a:br>
              <a:rPr lang="hu-HU" sz="3600" dirty="0"/>
            </a:br>
            <a:r>
              <a:rPr lang="hu-HU" sz="3600" dirty="0" smtClean="0"/>
              <a:t/>
            </a:r>
            <a:br>
              <a:rPr lang="hu-HU" sz="3600" dirty="0" smtClean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3656" y="1766071"/>
            <a:ext cx="8258824" cy="4543249"/>
          </a:xfrm>
        </p:spPr>
        <p:txBody>
          <a:bodyPr>
            <a:normAutofit/>
          </a:bodyPr>
          <a:lstStyle/>
          <a:p>
            <a:pPr lvl="0"/>
            <a:r>
              <a:rPr lang="hu-HU" dirty="0" err="1"/>
              <a:t>Külöbségek-különbsége</a:t>
            </a:r>
            <a:r>
              <a:rPr lang="hu-HU" dirty="0"/>
              <a:t> módszertan </a:t>
            </a:r>
          </a:p>
          <a:p>
            <a:pPr lvl="1"/>
            <a:r>
              <a:rPr lang="hu-HU" dirty="0"/>
              <a:t>a csoport-hovatartozás ‚</a:t>
            </a:r>
            <a:r>
              <a:rPr lang="hu-HU" dirty="0" err="1"/>
              <a:t>egzogén</a:t>
            </a:r>
            <a:r>
              <a:rPr lang="hu-HU" dirty="0"/>
              <a:t>‘</a:t>
            </a:r>
          </a:p>
          <a:p>
            <a:pPr lvl="2"/>
            <a:r>
              <a:rPr lang="hu-HU" dirty="0"/>
              <a:t>az egyének nem tudták manipulálni az előző évi kereseteket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csoport összetétele (időben) állandó</a:t>
            </a:r>
          </a:p>
          <a:p>
            <a:pPr lvl="2"/>
            <a:r>
              <a:rPr lang="hu-HU" dirty="0"/>
              <a:t>ezt egyéni adatokra építve lehet kezelni (lásd később)</a:t>
            </a:r>
          </a:p>
          <a:p>
            <a:pPr lvl="4"/>
            <a:r>
              <a:rPr lang="hu-HU" sz="1800" dirty="0"/>
              <a:t>itt a 2011-es adatok (referencia-kereset) alapján definiáljuk a csoportokat</a:t>
            </a:r>
          </a:p>
          <a:p>
            <a:pPr lvl="1"/>
            <a:r>
              <a:rPr lang="hu-HU" dirty="0" smtClean="0"/>
              <a:t>nem anticipált a szabály-változás </a:t>
            </a:r>
          </a:p>
          <a:p>
            <a:pPr lvl="2"/>
            <a:r>
              <a:rPr lang="hu-HU" dirty="0" smtClean="0"/>
              <a:t>Kihagyjuk jan. </a:t>
            </a:r>
            <a:r>
              <a:rPr lang="hu-HU" dirty="0" err="1" smtClean="0"/>
              <a:t>-jún</a:t>
            </a:r>
            <a:r>
              <a:rPr lang="hu-HU" dirty="0" smtClean="0"/>
              <a:t>. hónapokat (a változást márc. végén hirdették ki) </a:t>
            </a:r>
          </a:p>
          <a:p>
            <a:pPr lvl="1"/>
            <a:r>
              <a:rPr lang="hu-HU" dirty="0" smtClean="0"/>
              <a:t>az </a:t>
            </a:r>
            <a:r>
              <a:rPr lang="hu-HU" dirty="0"/>
              <a:t>alacsony keresetű csoport jól közelíti, mi történt volna a másik két csoporttal, a szabályváltozás híján</a:t>
            </a:r>
          </a:p>
          <a:p>
            <a:pPr lvl="2"/>
            <a:r>
              <a:rPr lang="hu-HU" dirty="0"/>
              <a:t>‚parallel </a:t>
            </a:r>
            <a:r>
              <a:rPr lang="hu-HU" dirty="0" err="1"/>
              <a:t>trends</a:t>
            </a:r>
            <a:r>
              <a:rPr lang="hu-HU" dirty="0"/>
              <a:t> </a:t>
            </a:r>
            <a:r>
              <a:rPr lang="hu-HU" dirty="0" err="1"/>
              <a:t>assumption</a:t>
            </a:r>
            <a:r>
              <a:rPr lang="hu-HU" dirty="0"/>
              <a:t>‘ – ezt később megvizsgáljuk</a:t>
            </a:r>
          </a:p>
          <a:p>
            <a:endParaRPr lang="hu-HU" sz="2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331640" y="6309320"/>
            <a:ext cx="2232248" cy="365125"/>
          </a:xfrm>
        </p:spPr>
        <p:txBody>
          <a:bodyPr/>
          <a:lstStyle/>
          <a:p>
            <a:r>
              <a:rPr lang="hu-HU" sz="800" dirty="0" smtClean="0"/>
              <a:t>Budapest Szakpolitikai Elemző Intézet </a:t>
            </a:r>
            <a:r>
              <a:rPr lang="hu-HU" sz="800" dirty="0" smtClean="0">
                <a:solidFill>
                  <a:srgbClr val="444444"/>
                </a:solidFill>
              </a:rPr>
              <a:t>· </a:t>
            </a:r>
            <a:r>
              <a:rPr lang="hu-HU" sz="800" b="1" dirty="0" err="1" smtClean="0">
                <a:solidFill>
                  <a:srgbClr val="444444"/>
                </a:solidFill>
              </a:rPr>
              <a:t>bpinst.eu</a:t>
            </a:r>
            <a:endParaRPr lang="hu-HU" sz="800" b="1" dirty="0" smtClean="0">
              <a:solidFill>
                <a:srgbClr val="444444"/>
              </a:solidFill>
            </a:endParaRPr>
          </a:p>
          <a:p>
            <a:endParaRPr lang="hu-HU" dirty="0"/>
          </a:p>
        </p:txBody>
      </p:sp>
      <p:pic>
        <p:nvPicPr>
          <p:cNvPr id="6" name="Tartalom helye 7" descr="bi_ppt_prezentacio_1920x1080_hu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57238"/>
          </a:xfr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226368" cy="365125"/>
          </a:xfrm>
        </p:spPr>
        <p:txBody>
          <a:bodyPr/>
          <a:lstStyle/>
          <a:p>
            <a:fld id="{57725982-4029-4BF9-A7E8-BBCB0210B1E8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0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0265" y="1242715"/>
            <a:ext cx="7884368" cy="548680"/>
          </a:xfrm>
        </p:spPr>
        <p:txBody>
          <a:bodyPr>
            <a:normAutofit fontScale="90000"/>
          </a:bodyPr>
          <a:lstStyle/>
          <a:p>
            <a:r>
              <a:rPr lang="hu-HU" sz="3600"/>
              <a:t>Az elemzés logikája (3)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0264" y="2060848"/>
            <a:ext cx="7976191" cy="4065315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Mennyire „rugalmasan“ reagáltak a táppénz-csökkentésre az érintettek? </a:t>
            </a:r>
          </a:p>
          <a:p>
            <a:pPr lvl="0"/>
            <a:r>
              <a:rPr lang="hu-HU" dirty="0"/>
              <a:t>Regressziós elemzés:</a:t>
            </a:r>
          </a:p>
          <a:p>
            <a:pPr lvl="0"/>
            <a:endParaRPr lang="hu-HU" dirty="0"/>
          </a:p>
          <a:p>
            <a:pPr lvl="0"/>
            <a:endParaRPr lang="hu-HU" dirty="0"/>
          </a:p>
          <a:p>
            <a:pPr lvl="1"/>
            <a:r>
              <a:rPr lang="hu-HU" dirty="0"/>
              <a:t>DE: itt nem csak a szabályozásnak tudható be, hogy egy egyén (potenciális) táppénze változott 2010 és 2011 között</a:t>
            </a:r>
          </a:p>
          <a:p>
            <a:pPr lvl="2"/>
            <a:r>
              <a:rPr lang="hu-HU" dirty="0"/>
              <a:t>a ‚referencia </a:t>
            </a:r>
            <a:r>
              <a:rPr lang="hu-HU" dirty="0" err="1"/>
              <a:t>kereset</a:t>
            </a:r>
            <a:r>
              <a:rPr lang="hu-HU" dirty="0"/>
              <a:t>‘ változásának is</a:t>
            </a:r>
          </a:p>
          <a:p>
            <a:pPr lvl="2"/>
            <a:r>
              <a:rPr lang="hu-HU" dirty="0" smtClean="0"/>
              <a:t>a </a:t>
            </a:r>
            <a:r>
              <a:rPr lang="hu-HU" dirty="0"/>
              <a:t>biztosításban töltött napok számától (bérpótlási hányad)</a:t>
            </a:r>
          </a:p>
          <a:p>
            <a:endParaRPr lang="hu-HU" sz="2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331640" y="6309320"/>
            <a:ext cx="2232248" cy="365125"/>
          </a:xfrm>
        </p:spPr>
        <p:txBody>
          <a:bodyPr/>
          <a:lstStyle/>
          <a:p>
            <a:r>
              <a:rPr lang="hu-HU" sz="800" dirty="0" smtClean="0"/>
              <a:t>Budapest Szakpolitikai Elemző Intézet </a:t>
            </a:r>
            <a:r>
              <a:rPr lang="hu-HU" sz="800" dirty="0" smtClean="0">
                <a:solidFill>
                  <a:srgbClr val="444444"/>
                </a:solidFill>
              </a:rPr>
              <a:t>· </a:t>
            </a:r>
            <a:r>
              <a:rPr lang="hu-HU" sz="800" b="1" dirty="0" err="1" smtClean="0">
                <a:solidFill>
                  <a:srgbClr val="444444"/>
                </a:solidFill>
              </a:rPr>
              <a:t>bpinst.eu</a:t>
            </a:r>
            <a:endParaRPr lang="hu-HU" sz="800" b="1" dirty="0" smtClean="0">
              <a:solidFill>
                <a:srgbClr val="444444"/>
              </a:solidFill>
            </a:endParaRPr>
          </a:p>
          <a:p>
            <a:endParaRPr lang="hu-HU" dirty="0"/>
          </a:p>
        </p:txBody>
      </p:sp>
      <p:pic>
        <p:nvPicPr>
          <p:cNvPr id="6" name="Tartalom helye 7" descr="bi_ppt_prezentacio_1920x1080_hu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57238"/>
          </a:xfr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226368" cy="365125"/>
          </a:xfrm>
        </p:spPr>
        <p:txBody>
          <a:bodyPr/>
          <a:lstStyle/>
          <a:p>
            <a:fld id="{57725982-4029-4BF9-A7E8-BBCB0210B1E8}" type="slidenum">
              <a:rPr lang="hu-HU" smtClean="0"/>
              <a:pPr/>
              <a:t>8</a:t>
            </a:fld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453" y="3573016"/>
            <a:ext cx="7704856" cy="92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hu_1920x1080_alkalmazott _sablon minta01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ppt_hu_1920x1080_alkalmazott _sablon minta01 (1)</Template>
  <TotalTime>131</TotalTime>
  <Words>1396</Words>
  <Application>Microsoft Office PowerPoint</Application>
  <PresentationFormat>Diavetítés a képernyőre (4:3 oldalarány)</PresentationFormat>
  <Paragraphs>208</Paragraphs>
  <Slides>17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0" baseType="lpstr">
      <vt:lpstr>Arial</vt:lpstr>
      <vt:lpstr>Calibri</vt:lpstr>
      <vt:lpstr>ppt_hu_1920x1080_alkalmazott _sablon minta01 (1)</vt:lpstr>
      <vt:lpstr>PowerPoint bemutató</vt:lpstr>
      <vt:lpstr>Miért érdekes? </vt:lpstr>
      <vt:lpstr>Módszertan: a táppénz összegének „hatása” </vt:lpstr>
      <vt:lpstr>A táppénz szabályai  </vt:lpstr>
      <vt:lpstr>A táppénz szabályváltozásai  </vt:lpstr>
      <vt:lpstr> Az effektív bérpótlási hányad  </vt:lpstr>
      <vt:lpstr>Az elemzés logikája (1)</vt:lpstr>
      <vt:lpstr> Az elemzés logikája (2)  </vt:lpstr>
      <vt:lpstr>Az elemzés logikája (3)</vt:lpstr>
      <vt:lpstr> Adatok: KTI Kapcsolt Admin</vt:lpstr>
      <vt:lpstr> A minta kiválasztása </vt:lpstr>
      <vt:lpstr> Változók</vt:lpstr>
      <vt:lpstr> Regressziós elemzés (1)</vt:lpstr>
      <vt:lpstr>Regressziós elemzés (2)</vt:lpstr>
      <vt:lpstr>Robosztusság-vizsgálat, heterogén hatások</vt:lpstr>
      <vt:lpstr>Érékelés, értelmezés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0. dia</dc:title>
  <dc:creator>Kati</dc:creator>
  <cp:lastModifiedBy>Marton Csillag</cp:lastModifiedBy>
  <cp:revision>21</cp:revision>
  <dcterms:created xsi:type="dcterms:W3CDTF">2016-11-10T15:45:12Z</dcterms:created>
  <dcterms:modified xsi:type="dcterms:W3CDTF">2016-11-12T09:29:22Z</dcterms:modified>
</cp:coreProperties>
</file>